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
    <a:wholeTbl>
      <a:tcTxStyle>
        <a:font>
          <a:latin typeface="+mn-lt"/>
          <a:ea typeface="+mn-ea"/>
          <a:cs typeface="+mn-cs"/>
        </a:font>
        <a:srgbClr val="000000"/>
      </a:tcTxStyle>
      <a:tcStyle>
        <a:tcBdr>
          <a:top>
            <a:ln w="12701" cap="flat" cmpd="sng" algn="ctr">
              <a:solidFill>
                <a:srgbClr val="FFC000"/>
              </a:solidFill>
              <a:prstDash val="solid"/>
              <a:round/>
              <a:headEnd type="none" w="med" len="med"/>
              <a:tailEnd type="none" w="med" len="med"/>
            </a:ln>
          </a:top>
          <a:bottom>
            <a:ln w="12701" cap="flat" cmpd="sng" algn="ctr">
              <a:solidFill>
                <a:srgbClr val="FFC000"/>
              </a:solidFill>
              <a:prstDash val="solid"/>
              <a:round/>
              <a:headEnd type="none" w="med" len="med"/>
              <a:tailEnd type="none" w="med" len="med"/>
            </a:ln>
          </a:bottom>
        </a:tcBdr>
      </a:tcStyle>
    </a:wholeTbl>
    <a:band1H>
      <a:tcStyle>
        <a:tcBdr/>
        <a:fill>
          <a:solidFill>
            <a:srgbClr val="FFC000"/>
          </a:solidFill>
        </a:fill>
      </a:tcStyle>
    </a:band1H>
    <a:band2H>
      <a:tcStyle>
        <a:tcBdr/>
      </a:tcStyle>
    </a:band2H>
    <a:band1V>
      <a:tcStyle>
        <a:tcBdr/>
        <a:fill>
          <a:solidFill>
            <a:srgbClr val="FFC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FFC000"/>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FFC000"/>
              </a:solidFill>
              <a:prstDash val="solid"/>
              <a:round/>
              <a:headEnd type="none" w="med" len="med"/>
              <a:tailEnd type="none" w="med" len="med"/>
            </a:ln>
          </a:bottom>
        </a:tcBdr>
      </a:tcStyle>
    </a:firstRow>
  </a:tblStyle>
  <a:tblStyle styleId="{ED083AE6-46FA-4A59-8FB0-9F97EB10719F}" styleName="">
    <a:wholeTbl>
      <a:tcTxStyle>
        <a:font>
          <a:latin typeface="+mn-lt"/>
          <a:ea typeface="+mn-ea"/>
          <a:cs typeface="+mn-cs"/>
        </a:font>
        <a:srgbClr val="000000"/>
      </a:tcTxStyle>
      <a:tcStyle>
        <a:tcBdr>
          <a:left>
            <a:ln w="12701" cap="flat" cmpd="sng" algn="ctr">
              <a:solidFill>
                <a:srgbClr val="FFC000"/>
              </a:solidFill>
              <a:prstDash val="solid"/>
              <a:round/>
              <a:headEnd type="none" w="med" len="med"/>
              <a:tailEnd type="none" w="med" len="med"/>
            </a:ln>
          </a:left>
          <a:right>
            <a:ln w="12701" cap="flat" cmpd="sng" algn="ctr">
              <a:solidFill>
                <a:srgbClr val="FFC000"/>
              </a:solidFill>
              <a:prstDash val="solid"/>
              <a:round/>
              <a:headEnd type="none" w="med" len="med"/>
              <a:tailEnd type="none" w="med" len="med"/>
            </a:ln>
          </a:right>
          <a:top>
            <a:ln w="12701" cap="flat" cmpd="sng" algn="ctr">
              <a:solidFill>
                <a:srgbClr val="FFC000"/>
              </a:solidFill>
              <a:prstDash val="solid"/>
              <a:round/>
              <a:headEnd type="none" w="med" len="med"/>
              <a:tailEnd type="none" w="med" len="med"/>
            </a:ln>
          </a:top>
          <a:bottom>
            <a:ln w="12701" cap="flat" cmpd="sng" algn="ctr">
              <a:solidFill>
                <a:srgbClr val="FFC000"/>
              </a:solidFill>
              <a:prstDash val="solid"/>
              <a:round/>
              <a:headEnd type="none" w="med" len="med"/>
              <a:tailEnd type="none" w="med" len="med"/>
            </a:ln>
          </a:bottom>
        </a:tcBdr>
      </a:tcStyle>
    </a:wholeTbl>
    <a:band1H>
      <a:tcStyle>
        <a:tcBdr/>
        <a:fill>
          <a:solidFill>
            <a:srgbClr val="FFC000"/>
          </a:solidFill>
        </a:fill>
      </a:tcStyle>
    </a:band1H>
    <a:band1V>
      <a:tcStyle>
        <a:tcBdr/>
        <a:fill>
          <a:solidFill>
            <a:srgbClr val="FFC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FFC000"/>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FFC000"/>
              </a:solidFill>
              <a:prstDash val="solid"/>
              <a:round/>
              <a:headEnd type="none" w="med" len="med"/>
              <a:tailEnd type="none" w="med" len="med"/>
            </a:ln>
          </a:bottom>
        </a:tcBdr>
      </a:tcStyle>
    </a:firstRow>
  </a:tblStyle>
  <a:tblStyle styleId="{775DCB02-9BB8-47FD-8907-85C794F793BA}" styleName="">
    <a:wholeTbl>
      <a:tcTxStyle>
        <a:font>
          <a:latin typeface="+mn-lt"/>
          <a:ea typeface="+mn-ea"/>
          <a:cs typeface="+mn-cs"/>
        </a:font>
        <a:srgbClr val="000000"/>
      </a:tcTxStyle>
      <a:tcStyle>
        <a:tcBdr>
          <a:left>
            <a:ln w="3172" cap="flat" cmpd="sng" algn="ctr">
              <a:solidFill>
                <a:srgbClr val="FFC000"/>
              </a:solidFill>
              <a:prstDash val="solid"/>
              <a:round/>
              <a:headEnd type="none" w="med" len="med"/>
              <a:tailEnd type="none" w="med" len="med"/>
            </a:ln>
          </a:left>
          <a:right>
            <a:ln w="3172" cap="flat" cmpd="sng" algn="ctr">
              <a:solidFill>
                <a:srgbClr val="FFC000"/>
              </a:solidFill>
              <a:prstDash val="solid"/>
              <a:round/>
              <a:headEnd type="none" w="med" len="med"/>
              <a:tailEnd type="none" w="med" len="med"/>
            </a:ln>
          </a:right>
          <a:top>
            <a:ln w="3172" cap="flat" cmpd="sng" algn="ctr">
              <a:solidFill>
                <a:srgbClr val="FFC000"/>
              </a:solidFill>
              <a:prstDash val="solid"/>
              <a:round/>
              <a:headEnd type="none" w="med" len="med"/>
              <a:tailEnd type="none" w="med" len="med"/>
            </a:ln>
          </a:top>
          <a:bottom>
            <a:ln w="3172" cap="flat" cmpd="sng" algn="ctr">
              <a:solidFill>
                <a:srgbClr val="FFC000"/>
              </a:solidFill>
              <a:prstDash val="solid"/>
              <a:round/>
              <a:headEnd type="none" w="med" len="med"/>
              <a:tailEnd type="none" w="med" len="med"/>
            </a:ln>
          </a:bottom>
        </a:tcBdr>
        <a:fill>
          <a:solidFill>
            <a:srgbClr val="FFC000"/>
          </a:solidFill>
        </a:fill>
      </a:tcStyle>
    </a:wholeTbl>
    <a:band1H>
      <a:tcStyle>
        <a:tcBdr/>
        <a:fill>
          <a:solidFill>
            <a:srgbClr val="FFC000"/>
          </a:solidFill>
        </a:fill>
      </a:tcStyle>
    </a:band1H>
    <a:band2H>
      <a:tcStyle>
        <a:tcBdr/>
        <a:fill>
          <a:solidFill>
            <a:srgbClr val="FFC000"/>
          </a:solidFill>
        </a:fill>
      </a:tcStyle>
    </a:band2H>
    <a:band1V>
      <a:tcStyle>
        <a:tcBdr>
          <a:top>
            <a:ln w="3172" cap="flat" cmpd="sng" algn="ctr">
              <a:solidFill>
                <a:srgbClr val="FFC000"/>
              </a:solidFill>
              <a:prstDash val="solid"/>
              <a:round/>
              <a:headEnd type="none" w="med" len="med"/>
              <a:tailEnd type="none" w="med" len="med"/>
            </a:ln>
          </a:top>
          <a:bottom>
            <a:ln w="3172" cap="flat" cmpd="sng" algn="ctr">
              <a:solidFill>
                <a:srgbClr val="FFC000"/>
              </a:solidFill>
              <a:prstDash val="solid"/>
              <a:round/>
              <a:headEnd type="none" w="med" len="med"/>
              <a:tailEnd type="none" w="med" len="med"/>
            </a:ln>
          </a:bottom>
        </a:tcBdr>
        <a:fill>
          <a:solidFill>
            <a:srgbClr val="FFC000"/>
          </a:solidFill>
        </a:fill>
      </a:tcStyle>
    </a:band1V>
    <a:band2V>
      <a:tcStyle>
        <a:tcBdr/>
        <a:fill>
          <a:solidFill>
            <a:srgbClr val="FFC000"/>
          </a:solidFill>
        </a:fill>
      </a:tcStyle>
    </a:band2V>
    <a:lastCol>
      <a:tcTxStyle b="on">
        <a:font>
          <a:latin typeface=""/>
          <a:ea typeface=""/>
          <a:cs typeface=""/>
        </a:font>
      </a:tcTxStyle>
      <a:tcStyle>
        <a:tcBdr>
          <a:left>
            <a:ln w="3172" cap="flat" cmpd="sng" algn="ctr">
              <a:solidFill>
                <a:srgbClr val="FFC000"/>
              </a:solidFill>
              <a:prstDash val="solid"/>
              <a:round/>
              <a:headEnd type="none" w="med" len="med"/>
              <a:tailEnd type="none" w="med" len="med"/>
            </a:ln>
          </a:left>
          <a:right>
            <a:ln w="3172" cap="flat" cmpd="sng" algn="ctr">
              <a:solidFill>
                <a:srgbClr val="FFC000"/>
              </a:solidFill>
              <a:prstDash val="solid"/>
              <a:round/>
              <a:headEnd type="none" w="med" len="med"/>
              <a:tailEnd type="none" w="med" len="med"/>
            </a:ln>
          </a:right>
          <a:top>
            <a:ln w="3172" cap="flat" cmpd="sng" algn="ctr">
              <a:solidFill>
                <a:srgbClr val="FFC000"/>
              </a:solidFill>
              <a:prstDash val="solid"/>
              <a:round/>
              <a:headEnd type="none" w="med" len="med"/>
              <a:tailEnd type="none" w="med" len="med"/>
            </a:ln>
          </a:top>
          <a:bottom>
            <a:ln w="3172" cap="flat" cmpd="sng" algn="ctr">
              <a:solidFill>
                <a:srgbClr val="FFC000"/>
              </a:solidFill>
              <a:prstDash val="solid"/>
              <a:round/>
              <a:headEnd type="none" w="med" len="med"/>
              <a:tailEnd type="none" w="med" len="med"/>
            </a:ln>
          </a:bottom>
        </a:tcBdr>
        <a:fill>
          <a:solidFill>
            <a:srgbClr val="FFC000"/>
          </a:solidFill>
        </a:fill>
      </a:tcStyle>
    </a:lastCol>
    <a:firstCol>
      <a:tcTxStyle b="on">
        <a:font>
          <a:latin typeface=""/>
          <a:ea typeface=""/>
          <a:cs typeface=""/>
        </a:font>
      </a:tcTxStyle>
      <a:tcStyle>
        <a:tcBdr>
          <a:left>
            <a:ln w="3172" cap="flat" cmpd="sng" algn="ctr">
              <a:solidFill>
                <a:srgbClr val="FFC000"/>
              </a:solidFill>
              <a:prstDash val="solid"/>
              <a:round/>
              <a:headEnd type="none" w="med" len="med"/>
              <a:tailEnd type="none" w="med" len="med"/>
            </a:ln>
          </a:left>
          <a:right>
            <a:ln w="3172" cap="flat" cmpd="sng" algn="ctr">
              <a:solidFill>
                <a:srgbClr val="FFC000"/>
              </a:solidFill>
              <a:prstDash val="solid"/>
              <a:round/>
              <a:headEnd type="none" w="med" len="med"/>
              <a:tailEnd type="none" w="med" len="med"/>
            </a:ln>
          </a:right>
          <a:top>
            <a:ln w="3172" cap="flat" cmpd="sng" algn="ctr">
              <a:solidFill>
                <a:srgbClr val="FFC000"/>
              </a:solidFill>
              <a:prstDash val="solid"/>
              <a:round/>
              <a:headEnd type="none" w="med" len="med"/>
              <a:tailEnd type="none" w="med" len="med"/>
            </a:ln>
          </a:top>
          <a:bottom>
            <a:ln w="3172" cap="flat" cmpd="sng" algn="ctr">
              <a:solidFill>
                <a:srgbClr val="FFC000"/>
              </a:solidFill>
              <a:prstDash val="solid"/>
              <a:round/>
              <a:headEnd type="none" w="med" len="med"/>
              <a:tailEnd type="none" w="med" len="med"/>
            </a:ln>
          </a:bottom>
        </a:tcBdr>
        <a:fill>
          <a:solidFill>
            <a:srgbClr val="FFC000"/>
          </a:solidFill>
        </a:fill>
      </a:tcStyle>
    </a:firstCol>
    <a:lastRow>
      <a:tcTxStyle b="on">
        <a:font>
          <a:latin typeface=""/>
          <a:ea typeface=""/>
          <a:cs typeface=""/>
        </a:font>
      </a:tcTxStyle>
      <a:tcStyle>
        <a:tcBdr>
          <a:left>
            <a:ln w="3172" cap="flat" cmpd="sng" algn="ctr">
              <a:solidFill>
                <a:srgbClr val="FFC000"/>
              </a:solidFill>
              <a:prstDash val="solid"/>
              <a:round/>
              <a:headEnd type="none" w="med" len="med"/>
              <a:tailEnd type="none" w="med" len="med"/>
            </a:ln>
          </a:left>
          <a:right>
            <a:ln w="3172" cap="flat" cmpd="sng" algn="ctr">
              <a:solidFill>
                <a:srgbClr val="FFC000"/>
              </a:solidFill>
              <a:prstDash val="solid"/>
              <a:round/>
              <a:headEnd type="none" w="med" len="med"/>
              <a:tailEnd type="none" w="med" len="med"/>
            </a:ln>
          </a:right>
          <a:top>
            <a:ln w="3172" cap="flat" cmpd="sng" algn="ctr">
              <a:solidFill>
                <a:srgbClr val="FFC000"/>
              </a:solidFill>
              <a:prstDash val="solid"/>
              <a:round/>
              <a:headEnd type="none" w="med" len="med"/>
              <a:tailEnd type="none" w="med" len="med"/>
            </a:ln>
          </a:top>
          <a:bottom>
            <a:ln w="3172" cap="flat" cmpd="sng" algn="ctr">
              <a:solidFill>
                <a:srgbClr val="FFC000"/>
              </a:solidFill>
              <a:prstDash val="solid"/>
              <a:round/>
              <a:headEnd type="none" w="med" len="med"/>
              <a:tailEnd type="none" w="med" len="med"/>
            </a:ln>
          </a:bottom>
        </a:tcBdr>
        <a:fill>
          <a:solidFill>
            <a:srgbClr val="FFC000"/>
          </a:solidFill>
        </a:fill>
      </a:tcStyle>
    </a:lastRow>
    <a:firstRow>
      <a:tcTxStyle b="on">
        <a:font>
          <a:latin typeface="+mn-lt"/>
          <a:ea typeface="+mn-ea"/>
          <a:cs typeface="+mn-cs"/>
        </a:font>
        <a:srgbClr val="FFFFFF"/>
      </a:tcTxStyle>
      <a:tcStyle>
        <a:tcBdr>
          <a:left>
            <a:ln w="3172" cap="flat" cmpd="sng" algn="ctr">
              <a:solidFill>
                <a:srgbClr val="FFC000"/>
              </a:solidFill>
              <a:prstDash val="solid"/>
              <a:round/>
              <a:headEnd type="none" w="med" len="med"/>
              <a:tailEnd type="none" w="med" len="med"/>
            </a:ln>
          </a:left>
          <a:right>
            <a:ln w="3172" cap="flat" cmpd="sng" algn="ctr">
              <a:solidFill>
                <a:srgbClr val="FFC000"/>
              </a:solidFill>
              <a:prstDash val="solid"/>
              <a:round/>
              <a:headEnd type="none" w="med" len="med"/>
              <a:tailEnd type="none" w="med" len="med"/>
            </a:ln>
          </a:right>
          <a:top>
            <a:ln w="3172" cap="flat" cmpd="sng" algn="ctr">
              <a:solidFill>
                <a:srgbClr val="FFC000"/>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FFC000"/>
          </a:solidFill>
        </a:fill>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2H>
      <a:tcStyle>
        <a:tcBdr/>
      </a:tcStyle>
    </a:band2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D7D31"/>
              </a:solidFill>
              <a:prstDash val="solid"/>
              <a:round/>
              <a:headEnd type="none" w="med" len="med"/>
              <a:tailEnd type="none" w="med" len="med"/>
            </a:ln>
          </a:bottom>
        </a:tcBdr>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ED916-2619-F171-ECB8-134B43C2269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Date Placeholder 2">
            <a:extLst>
              <a:ext uri="{FF2B5EF4-FFF2-40B4-BE49-F238E27FC236}">
                <a16:creationId xmlns:a16="http://schemas.microsoft.com/office/drawing/2014/main" id="{E6676BC7-9107-6B2A-7F50-82C372453B2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A509F8A1-4994-4878-A887-C4F58A108CF0}" type="datetime1">
              <a:rPr lang="fr-FR"/>
              <a:pPr lvl="0"/>
              <a:t>30/03/2024</a:t>
            </a:fld>
            <a:endParaRPr lang="fr-FR"/>
          </a:p>
        </p:txBody>
      </p:sp>
      <p:sp>
        <p:nvSpPr>
          <p:cNvPr id="4" name="Slide Image Placeholder 3">
            <a:extLst>
              <a:ext uri="{FF2B5EF4-FFF2-40B4-BE49-F238E27FC236}">
                <a16:creationId xmlns:a16="http://schemas.microsoft.com/office/drawing/2014/main" id="{85B176EF-75B5-5A86-CDF2-3328DAE7C59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BBD7CA5-1392-A5AA-F489-26FA6C52005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a:extLst>
              <a:ext uri="{FF2B5EF4-FFF2-40B4-BE49-F238E27FC236}">
                <a16:creationId xmlns:a16="http://schemas.microsoft.com/office/drawing/2014/main" id="{FCB406C5-7B84-B56F-A4EC-299503A29BB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Slide Number Placeholder 6">
            <a:extLst>
              <a:ext uri="{FF2B5EF4-FFF2-40B4-BE49-F238E27FC236}">
                <a16:creationId xmlns:a16="http://schemas.microsoft.com/office/drawing/2014/main" id="{9FDAD273-F7DC-0FBB-B894-890626ADF9BF}"/>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EA849081-406B-4F65-A544-33D5FD3097C7}" type="slidenum">
              <a:t>‹#›</a:t>
            </a:fld>
            <a:endParaRPr lang="fr-FR"/>
          </a:p>
        </p:txBody>
      </p:sp>
    </p:spTree>
    <p:extLst>
      <p:ext uri="{BB962C8B-B14F-4D97-AF65-F5344CB8AC3E}">
        <p14:creationId xmlns:p14="http://schemas.microsoft.com/office/powerpoint/2010/main" val="92037071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5BA7B-62A5-00D3-B4B7-94EAFE7A13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9DEB596-120A-0F30-6CE0-594881CD49F1}"/>
              </a:ext>
            </a:extLst>
          </p:cNvPr>
          <p:cNvSpPr txBox="1">
            <a:spLocks noGrp="1"/>
          </p:cNvSpPr>
          <p:nvPr>
            <p:ph type="body" sz="quarter" idx="1"/>
          </p:nvPr>
        </p:nvSpPr>
        <p:spPr/>
        <p:txBody>
          <a:bodyPr/>
          <a:lstStyle/>
          <a:p>
            <a:pPr lvl="0" algn="just">
              <a:lnSpc>
                <a:spcPct val="115000"/>
              </a:lnSpc>
              <a:spcAft>
                <a:spcPts val="1000"/>
              </a:spcAft>
            </a:pPr>
            <a:r>
              <a:rPr lang="fr-FR" b="1">
                <a:latin typeface="Times New Roman" pitchFamily="18"/>
                <a:cs typeface="Arial" pitchFamily="34"/>
              </a:rPr>
              <a:t>comparant a présent les Moyen thérapeutiques</a:t>
            </a:r>
          </a:p>
          <a:p>
            <a:pPr lvl="0" algn="just">
              <a:lnSpc>
                <a:spcPct val="115000"/>
              </a:lnSpc>
              <a:spcAft>
                <a:spcPts val="1000"/>
              </a:spcAft>
            </a:pPr>
            <a:r>
              <a:rPr lang="fr-FR" b="1">
                <a:latin typeface="Times New Roman" pitchFamily="18"/>
                <a:cs typeface="Arial" pitchFamily="34"/>
              </a:rPr>
              <a:t>A l’arcade supérieure</a:t>
            </a:r>
            <a:r>
              <a:rPr lang="fr-FR">
                <a:latin typeface="Times New Roman" pitchFamily="18"/>
                <a:cs typeface="Arial" pitchFamily="34"/>
              </a:rPr>
              <a:t>, on note </a:t>
            </a:r>
            <a:r>
              <a:rPr lang="fr-FR" b="1">
                <a:latin typeface="Times New Roman" pitchFamily="18"/>
                <a:cs typeface="Arial" pitchFamily="34"/>
              </a:rPr>
              <a:t>une large utilisation des TIM un peu plus élevé </a:t>
            </a:r>
            <a:r>
              <a:rPr lang="fr-FR">
                <a:latin typeface="Times New Roman" pitchFamily="18"/>
                <a:cs typeface="Arial" pitchFamily="34"/>
              </a:rPr>
              <a:t>chez le groupe conventionnel à comparé au groupe accéléré, </a:t>
            </a:r>
          </a:p>
          <a:p>
            <a:pPr lvl="0" algn="just">
              <a:lnSpc>
                <a:spcPct val="115000"/>
              </a:lnSpc>
              <a:spcAft>
                <a:spcPts val="1000"/>
              </a:spcAft>
            </a:pPr>
            <a:r>
              <a:rPr lang="fr-FR">
                <a:latin typeface="Times New Roman" pitchFamily="18"/>
                <a:cs typeface="Arial" pitchFamily="34"/>
              </a:rPr>
              <a:t>suivi </a:t>
            </a:r>
            <a:r>
              <a:rPr lang="fr-FR" b="1">
                <a:latin typeface="Times New Roman" pitchFamily="18"/>
                <a:cs typeface="Arial" pitchFamily="34"/>
              </a:rPr>
              <a:t>de stripping</a:t>
            </a:r>
            <a:r>
              <a:rPr lang="fr-FR">
                <a:latin typeface="Times New Roman" pitchFamily="18"/>
                <a:cs typeface="Arial" pitchFamily="34"/>
              </a:rPr>
              <a:t>, par contre les extractions sont moins pratiqué chez le groupe </a:t>
            </a:r>
            <a:r>
              <a:rPr lang="fr-FR" b="1">
                <a:latin typeface="Times New Roman" pitchFamily="18"/>
                <a:cs typeface="Arial" pitchFamily="34"/>
              </a:rPr>
              <a:t>accéléré soit 2,81%</a:t>
            </a:r>
          </a:p>
          <a:p>
            <a:pPr lvl="0" algn="just">
              <a:lnSpc>
                <a:spcPct val="115000"/>
              </a:lnSpc>
              <a:spcAft>
                <a:spcPts val="1000"/>
              </a:spcAft>
            </a:pPr>
            <a:r>
              <a:rPr lang="fr-FR" b="1">
                <a:latin typeface="Times New Roman" pitchFamily="18"/>
                <a:cs typeface="Arial" pitchFamily="34"/>
              </a:rPr>
              <a:t>	A l’arcade inférieure</a:t>
            </a:r>
            <a:r>
              <a:rPr lang="fr-FR">
                <a:latin typeface="Times New Roman" pitchFamily="18"/>
                <a:cs typeface="Arial" pitchFamily="34"/>
              </a:rPr>
              <a:t>, les constatation sont presque similaire le recours l’utilisation de stripping </a:t>
            </a:r>
            <a:r>
              <a:rPr lang="fr-FR" b="1">
                <a:latin typeface="Times New Roman" pitchFamily="18"/>
                <a:cs typeface="Arial" pitchFamily="34"/>
              </a:rPr>
              <a:t>s’élève à 35,21% </a:t>
            </a:r>
            <a:r>
              <a:rPr lang="fr-FR">
                <a:latin typeface="Times New Roman" pitchFamily="18"/>
                <a:cs typeface="Arial" pitchFamily="34"/>
              </a:rPr>
              <a:t>conventionnel contre </a:t>
            </a:r>
            <a:r>
              <a:rPr lang="fr-FR" b="1">
                <a:latin typeface="Times New Roman" pitchFamily="18"/>
                <a:cs typeface="Arial" pitchFamily="34"/>
              </a:rPr>
              <a:t>32,4% groupe </a:t>
            </a:r>
            <a:r>
              <a:rPr lang="fr-FR">
                <a:latin typeface="Times New Roman" pitchFamily="18"/>
                <a:cs typeface="Arial" pitchFamily="34"/>
              </a:rPr>
              <a:t>accéléré</a:t>
            </a:r>
          </a:p>
          <a:p>
            <a:pPr lvl="0" algn="just">
              <a:lnSpc>
                <a:spcPct val="115000"/>
              </a:lnSpc>
              <a:spcAft>
                <a:spcPts val="1000"/>
              </a:spcAft>
            </a:pPr>
            <a:r>
              <a:rPr lang="fr-FR" b="1">
                <a:latin typeface="Times New Roman" pitchFamily="18"/>
                <a:cs typeface="Arial" pitchFamily="34"/>
              </a:rPr>
              <a:t>Les extractions sont encore moins pratiquées </a:t>
            </a:r>
            <a:r>
              <a:rPr lang="fr-FR">
                <a:latin typeface="Times New Roman" pitchFamily="18"/>
                <a:cs typeface="Arial" pitchFamily="34"/>
              </a:rPr>
              <a:t>chez les deux groupes.</a:t>
            </a:r>
            <a:endParaRPr lang="fr-FR">
              <a:latin typeface="Calibri" pitchFamily="34"/>
              <a:cs typeface="Arial" pitchFamily="34"/>
            </a:endParaRPr>
          </a:p>
          <a:p>
            <a:pPr lvl="0"/>
            <a:endParaRPr lang="fr-FR"/>
          </a:p>
        </p:txBody>
      </p:sp>
      <p:sp>
        <p:nvSpPr>
          <p:cNvPr id="4" name="Slide Number Placeholder 3">
            <a:extLst>
              <a:ext uri="{FF2B5EF4-FFF2-40B4-BE49-F238E27FC236}">
                <a16:creationId xmlns:a16="http://schemas.microsoft.com/office/drawing/2014/main" id="{C285B927-AFC8-B84B-35DF-2E287C6167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FEC258-3F71-4111-8CD9-D8900C90C79E}" type="slidenum">
              <a:t>1</a:t>
            </a:fld>
            <a:endParaRPr lang="fr-F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uvertu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7FECA9-746A-8FF4-6B7C-68A321C06B6A}"/>
              </a:ext>
            </a:extLst>
          </p:cNvPr>
          <p:cNvSpPr txBox="1">
            <a:spLocks noGrp="1"/>
          </p:cNvSpPr>
          <p:nvPr>
            <p:ph type="dt" sz="half" idx="7"/>
          </p:nvPr>
        </p:nvSpPr>
        <p:spPr>
          <a:xfrm>
            <a:off x="838203" y="6356351"/>
            <a:ext cx="2743200" cy="365129"/>
          </a:xfrm>
        </p:spPr>
        <p:txBody>
          <a:bodyPr/>
          <a:lstStyle>
            <a:lvl1pPr>
              <a:defRPr/>
            </a:lvl1pPr>
          </a:lstStyle>
          <a:p>
            <a:pPr lvl="0"/>
            <a:fld id="{D1ACCF06-8D20-41B6-8891-4D6CE1E23385}" type="datetime1">
              <a:rPr lang="fr-FR"/>
              <a:pPr lvl="0"/>
              <a:t>30/03/2024</a:t>
            </a:fld>
            <a:endParaRPr lang="fr-FR"/>
          </a:p>
        </p:txBody>
      </p:sp>
      <p:sp>
        <p:nvSpPr>
          <p:cNvPr id="3" name="Espace réservé du pied de page 2">
            <a:extLst>
              <a:ext uri="{FF2B5EF4-FFF2-40B4-BE49-F238E27FC236}">
                <a16:creationId xmlns:a16="http://schemas.microsoft.com/office/drawing/2014/main" id="{6734C6CF-03A8-1165-647E-0940E433B7DF}"/>
              </a:ext>
            </a:extLst>
          </p:cNvPr>
          <p:cNvSpPr txBox="1">
            <a:spLocks noGrp="1"/>
          </p:cNvSpPr>
          <p:nvPr>
            <p:ph type="ftr" sz="quarter" idx="9"/>
          </p:nvPr>
        </p:nvSpPr>
        <p:spPr>
          <a:xfrm>
            <a:off x="4038603" y="6356351"/>
            <a:ext cx="4114800" cy="365129"/>
          </a:xfrm>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D52123BD-FDB2-8B3B-BF8F-3C4A304601F3}"/>
              </a:ext>
            </a:extLst>
          </p:cNvPr>
          <p:cNvSpPr txBox="1">
            <a:spLocks noGrp="1"/>
          </p:cNvSpPr>
          <p:nvPr>
            <p:ph type="sldNum" sz="quarter" idx="8"/>
          </p:nvPr>
        </p:nvSpPr>
        <p:spPr>
          <a:xfrm>
            <a:off x="8610603" y="6356351"/>
            <a:ext cx="2743200" cy="365129"/>
          </a:xfrm>
        </p:spPr>
        <p:txBody>
          <a:bodyPr/>
          <a:lstStyle>
            <a:lvl1pPr>
              <a:defRPr/>
            </a:lvl1pPr>
          </a:lstStyle>
          <a:p>
            <a:pPr lvl="0"/>
            <a:fld id="{C0DF34EB-14B3-4AD7-B8E1-7F6AA754B8A5}" type="slidenum">
              <a:t>‹#›</a:t>
            </a:fld>
            <a:endParaRPr lang="fr-FR"/>
          </a:p>
        </p:txBody>
      </p:sp>
      <p:pic>
        <p:nvPicPr>
          <p:cNvPr id="5" name="Image 5" descr="Une image contenant texte, bateau, embarcation&#10;&#10;Description générée automatiquement">
            <a:extLst>
              <a:ext uri="{FF2B5EF4-FFF2-40B4-BE49-F238E27FC236}">
                <a16:creationId xmlns:a16="http://schemas.microsoft.com/office/drawing/2014/main" id="{ACE699BA-B454-C908-8860-4D75B09E02CD}"/>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Tree>
    <p:extLst>
      <p:ext uri="{BB962C8B-B14F-4D97-AF65-F5344CB8AC3E}">
        <p14:creationId xmlns:p14="http://schemas.microsoft.com/office/powerpoint/2010/main" val="32596153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ens OUI">
    <p:spTree>
      <p:nvGrpSpPr>
        <p:cNvPr id="1" name=""/>
        <p:cNvGrpSpPr/>
        <p:nvPr/>
      </p:nvGrpSpPr>
      <p:grpSpPr>
        <a:xfrm>
          <a:off x="0" y="0"/>
          <a:ext cx="0" cy="0"/>
          <a:chOff x="0" y="0"/>
          <a:chExt cx="0" cy="0"/>
        </a:xfrm>
      </p:grpSpPr>
      <p:pic>
        <p:nvPicPr>
          <p:cNvPr id="2" name="Image 5" descr="Une image contenant texte, capture d’écran, Rectangle&#10;&#10;Description générée automatiquement">
            <a:extLst>
              <a:ext uri="{FF2B5EF4-FFF2-40B4-BE49-F238E27FC236}">
                <a16:creationId xmlns:a16="http://schemas.microsoft.com/office/drawing/2014/main" id="{39F3FD0D-65A2-96E4-AEB3-25EC02907534}"/>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Espace réservé de la date 3">
            <a:extLst>
              <a:ext uri="{FF2B5EF4-FFF2-40B4-BE49-F238E27FC236}">
                <a16:creationId xmlns:a16="http://schemas.microsoft.com/office/drawing/2014/main" id="{FDEAB8F6-F834-8E42-AE80-BDC35E860228}"/>
              </a:ext>
            </a:extLst>
          </p:cNvPr>
          <p:cNvSpPr txBox="1"/>
          <p:nvPr/>
        </p:nvSpPr>
        <p:spPr>
          <a:xfrm>
            <a:off x="505690" y="644884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F684B1-93DB-44C4-A68F-6BC19733E8EA}" type="datetime1">
              <a:rPr lang="fr-FR" sz="900" b="0" i="0" u="none" strike="noStrike" kern="1200" cap="none" spc="0" baseline="0">
                <a:solidFill>
                  <a:srgbClr val="FFFFFF"/>
                </a:solidFill>
                <a:uFillTx/>
                <a:latin typeface="Arial" pitchFamily="34"/>
                <a:cs typeface="Arial"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30/03/2024</a:t>
            </a:fld>
            <a:endParaRPr lang="fr-FR" sz="900" b="0" i="0" u="none" strike="noStrike" kern="1200" cap="none" spc="0" baseline="0">
              <a:solidFill>
                <a:srgbClr val="FFFFFF"/>
              </a:solidFill>
              <a:uFillTx/>
              <a:latin typeface="Arial" pitchFamily="34"/>
              <a:cs typeface="Arial" pitchFamily="34"/>
            </a:endParaRPr>
          </a:p>
        </p:txBody>
      </p:sp>
      <p:sp>
        <p:nvSpPr>
          <p:cNvPr id="4" name="Espace réservé du numéro de diapositive 5">
            <a:extLst>
              <a:ext uri="{FF2B5EF4-FFF2-40B4-BE49-F238E27FC236}">
                <a16:creationId xmlns:a16="http://schemas.microsoft.com/office/drawing/2014/main" id="{F21A8033-4347-5B78-0520-F99716CCA8B3}"/>
              </a:ext>
            </a:extLst>
          </p:cNvPr>
          <p:cNvSpPr txBox="1"/>
          <p:nvPr/>
        </p:nvSpPr>
        <p:spPr>
          <a:xfrm>
            <a:off x="8935571" y="644884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D25FFA-9735-40D9-A59E-8F5B65F90012}" type="slidenum">
              <a:t>‹#›</a:t>
            </a:fld>
            <a:endParaRPr lang="fr-FR" sz="900" b="0" i="0" u="none" strike="noStrike" kern="1200" cap="none" spc="0" baseline="0">
              <a:solidFill>
                <a:srgbClr val="FFFFFF"/>
              </a:solidFill>
              <a:uFillTx/>
              <a:latin typeface="Arial" pitchFamily="34"/>
              <a:cs typeface="Arial" pitchFamily="34"/>
            </a:endParaRPr>
          </a:p>
        </p:txBody>
      </p:sp>
      <p:sp>
        <p:nvSpPr>
          <p:cNvPr id="5" name="Espace réservé du pied de page 4">
            <a:extLst>
              <a:ext uri="{FF2B5EF4-FFF2-40B4-BE49-F238E27FC236}">
                <a16:creationId xmlns:a16="http://schemas.microsoft.com/office/drawing/2014/main" id="{C68EE127-226F-036B-78AC-F884CC191806}"/>
              </a:ext>
            </a:extLst>
          </p:cNvPr>
          <p:cNvSpPr txBox="1">
            <a:spLocks noGrp="1"/>
          </p:cNvSpPr>
          <p:nvPr>
            <p:ph type="ftr" sz="quarter" idx="9"/>
          </p:nvPr>
        </p:nvSpPr>
        <p:spPr>
          <a:xfrm>
            <a:off x="4038603" y="6448842"/>
            <a:ext cx="4114800" cy="365129"/>
          </a:xfrm>
        </p:spPr>
        <p:txBody>
          <a:bodyPr/>
          <a:lstStyle>
            <a:lvl1pPr>
              <a:defRPr/>
            </a:lvl1pPr>
          </a:lstStyle>
          <a:p>
            <a:pPr lvl="0"/>
            <a:endParaRPr lang="fr-FR"/>
          </a:p>
        </p:txBody>
      </p:sp>
      <p:grpSp>
        <p:nvGrpSpPr>
          <p:cNvPr id="6" name="Groupe 3">
            <a:extLst>
              <a:ext uri="{FF2B5EF4-FFF2-40B4-BE49-F238E27FC236}">
                <a16:creationId xmlns:a16="http://schemas.microsoft.com/office/drawing/2014/main" id="{FC50C529-BF50-6A91-D6B8-97F3D7DE184C}"/>
              </a:ext>
            </a:extLst>
          </p:cNvPr>
          <p:cNvGrpSpPr/>
          <p:nvPr/>
        </p:nvGrpSpPr>
        <p:grpSpPr>
          <a:xfrm>
            <a:off x="1253395" y="3827413"/>
            <a:ext cx="9685206" cy="1742224"/>
            <a:chOff x="1253395" y="3827413"/>
            <a:chExt cx="9685206" cy="1742224"/>
          </a:xfrm>
        </p:grpSpPr>
        <p:cxnSp>
          <p:nvCxnSpPr>
            <p:cNvPr id="7" name="Connecteur droit 4">
              <a:extLst>
                <a:ext uri="{FF2B5EF4-FFF2-40B4-BE49-F238E27FC236}">
                  <a16:creationId xmlns:a16="http://schemas.microsoft.com/office/drawing/2014/main" id="{DC0DAB77-6DEA-E0BC-1003-EA0EF88F856A}"/>
                </a:ext>
              </a:extLst>
            </p:cNvPr>
            <p:cNvCxnSpPr/>
            <p:nvPr/>
          </p:nvCxnSpPr>
          <p:spPr>
            <a:xfrm>
              <a:off x="1253395" y="3827413"/>
              <a:ext cx="9685206" cy="0"/>
            </a:xfrm>
            <a:prstGeom prst="straightConnector1">
              <a:avLst/>
            </a:prstGeom>
            <a:noFill/>
            <a:ln w="6345" cap="flat">
              <a:solidFill>
                <a:srgbClr val="767171"/>
              </a:solidFill>
              <a:custDash>
                <a:ds d="300173" sp="300173"/>
              </a:custDash>
              <a:miter/>
            </a:ln>
          </p:spPr>
        </p:cxnSp>
        <p:cxnSp>
          <p:nvCxnSpPr>
            <p:cNvPr id="8" name="Connecteur droit 6">
              <a:extLst>
                <a:ext uri="{FF2B5EF4-FFF2-40B4-BE49-F238E27FC236}">
                  <a16:creationId xmlns:a16="http://schemas.microsoft.com/office/drawing/2014/main" id="{AF94699C-E723-EA7C-3500-561C6E153727}"/>
                </a:ext>
              </a:extLst>
            </p:cNvPr>
            <p:cNvCxnSpPr/>
            <p:nvPr/>
          </p:nvCxnSpPr>
          <p:spPr>
            <a:xfrm>
              <a:off x="1253395" y="4173696"/>
              <a:ext cx="9685206" cy="0"/>
            </a:xfrm>
            <a:prstGeom prst="straightConnector1">
              <a:avLst/>
            </a:prstGeom>
            <a:noFill/>
            <a:ln w="6345" cap="flat">
              <a:solidFill>
                <a:srgbClr val="767171"/>
              </a:solidFill>
              <a:custDash>
                <a:ds d="300173" sp="300173"/>
              </a:custDash>
              <a:miter/>
            </a:ln>
          </p:spPr>
        </p:cxnSp>
        <p:cxnSp>
          <p:nvCxnSpPr>
            <p:cNvPr id="9" name="Connecteur droit 8">
              <a:extLst>
                <a:ext uri="{FF2B5EF4-FFF2-40B4-BE49-F238E27FC236}">
                  <a16:creationId xmlns:a16="http://schemas.microsoft.com/office/drawing/2014/main" id="{034C6A30-39C5-56BA-E709-362D4BB86894}"/>
                </a:ext>
              </a:extLst>
            </p:cNvPr>
            <p:cNvCxnSpPr/>
            <p:nvPr/>
          </p:nvCxnSpPr>
          <p:spPr>
            <a:xfrm>
              <a:off x="1253395" y="4519970"/>
              <a:ext cx="9685206" cy="0"/>
            </a:xfrm>
            <a:prstGeom prst="straightConnector1">
              <a:avLst/>
            </a:prstGeom>
            <a:noFill/>
            <a:ln w="6345" cap="flat">
              <a:solidFill>
                <a:srgbClr val="767171"/>
              </a:solidFill>
              <a:custDash>
                <a:ds d="300173" sp="300173"/>
              </a:custDash>
              <a:miter/>
            </a:ln>
          </p:spPr>
        </p:cxnSp>
        <p:cxnSp>
          <p:nvCxnSpPr>
            <p:cNvPr id="10" name="Connecteur droit 11">
              <a:extLst>
                <a:ext uri="{FF2B5EF4-FFF2-40B4-BE49-F238E27FC236}">
                  <a16:creationId xmlns:a16="http://schemas.microsoft.com/office/drawing/2014/main" id="{9523CECD-D14C-8042-56A9-D65BF1683EF6}"/>
                </a:ext>
              </a:extLst>
            </p:cNvPr>
            <p:cNvCxnSpPr/>
            <p:nvPr/>
          </p:nvCxnSpPr>
          <p:spPr>
            <a:xfrm>
              <a:off x="1253395" y="4866253"/>
              <a:ext cx="9685206" cy="0"/>
            </a:xfrm>
            <a:prstGeom prst="straightConnector1">
              <a:avLst/>
            </a:prstGeom>
            <a:noFill/>
            <a:ln w="6345" cap="flat">
              <a:solidFill>
                <a:srgbClr val="767171"/>
              </a:solidFill>
              <a:custDash>
                <a:ds d="300173" sp="300173"/>
              </a:custDash>
              <a:miter/>
            </a:ln>
          </p:spPr>
        </p:cxnSp>
        <p:cxnSp>
          <p:nvCxnSpPr>
            <p:cNvPr id="11" name="Connecteur droit 12">
              <a:extLst>
                <a:ext uri="{FF2B5EF4-FFF2-40B4-BE49-F238E27FC236}">
                  <a16:creationId xmlns:a16="http://schemas.microsoft.com/office/drawing/2014/main" id="{9D106EF2-F4FB-48FC-994C-96B31F66C19D}"/>
                </a:ext>
              </a:extLst>
            </p:cNvPr>
            <p:cNvCxnSpPr/>
            <p:nvPr/>
          </p:nvCxnSpPr>
          <p:spPr>
            <a:xfrm>
              <a:off x="1253395" y="5223354"/>
              <a:ext cx="9685206" cy="0"/>
            </a:xfrm>
            <a:prstGeom prst="straightConnector1">
              <a:avLst/>
            </a:prstGeom>
            <a:noFill/>
            <a:ln w="6345" cap="flat">
              <a:solidFill>
                <a:srgbClr val="767171"/>
              </a:solidFill>
              <a:custDash>
                <a:ds d="300173" sp="300173"/>
              </a:custDash>
              <a:miter/>
            </a:ln>
          </p:spPr>
        </p:cxnSp>
        <p:cxnSp>
          <p:nvCxnSpPr>
            <p:cNvPr id="12" name="Connecteur droit 13">
              <a:extLst>
                <a:ext uri="{FF2B5EF4-FFF2-40B4-BE49-F238E27FC236}">
                  <a16:creationId xmlns:a16="http://schemas.microsoft.com/office/drawing/2014/main" id="{221AF4F7-5E92-EDDE-092C-909E11E814F8}"/>
                </a:ext>
              </a:extLst>
            </p:cNvPr>
            <p:cNvCxnSpPr/>
            <p:nvPr/>
          </p:nvCxnSpPr>
          <p:spPr>
            <a:xfrm>
              <a:off x="1253395" y="5569637"/>
              <a:ext cx="9685206" cy="0"/>
            </a:xfrm>
            <a:prstGeom prst="straightConnector1">
              <a:avLst/>
            </a:prstGeom>
            <a:noFill/>
            <a:ln w="6345" cap="flat">
              <a:solidFill>
                <a:srgbClr val="767171"/>
              </a:solidFill>
              <a:custDash>
                <a:ds d="300173" sp="300173"/>
              </a:custDash>
              <a:miter/>
            </a:ln>
          </p:spPr>
        </p:cxnSp>
      </p:grpSp>
      <p:sp>
        <p:nvSpPr>
          <p:cNvPr id="13" name="Espace réservé du contenu 2">
            <a:extLst>
              <a:ext uri="{FF2B5EF4-FFF2-40B4-BE49-F238E27FC236}">
                <a16:creationId xmlns:a16="http://schemas.microsoft.com/office/drawing/2014/main" id="{F3ED04E8-09AB-3108-D220-7404D92781D9}"/>
              </a:ext>
            </a:extLst>
          </p:cNvPr>
          <p:cNvSpPr txBox="1">
            <a:spLocks noGrp="1"/>
          </p:cNvSpPr>
          <p:nvPr>
            <p:ph idx="4294967295"/>
          </p:nvPr>
        </p:nvSpPr>
        <p:spPr>
          <a:xfrm>
            <a:off x="1253395" y="3503633"/>
            <a:ext cx="9685205" cy="2168234"/>
          </a:xfrm>
        </p:spPr>
        <p:txBody>
          <a:bodyPr lIns="0" rIns="0" bIns="0" anchorCtr="1"/>
          <a:lstStyle>
            <a:lvl1pPr marL="0" indent="0" algn="ctr">
              <a:lnSpc>
                <a:spcPct val="100000"/>
              </a:lnSpc>
              <a:spcBef>
                <a:spcPts val="550"/>
              </a:spcBef>
              <a:buNone/>
              <a:defRPr lang="en-US" i="1">
                <a:solidFill>
                  <a:srgbClr val="767171"/>
                </a:solidFill>
              </a:defRPr>
            </a:lvl1pPr>
          </a:lstStyle>
          <a:p>
            <a:pPr lvl="0"/>
            <a:r>
              <a:rPr lang="en-US"/>
              <a:t>Click to edit Master text styles</a:t>
            </a:r>
          </a:p>
        </p:txBody>
      </p:sp>
      <p:sp>
        <p:nvSpPr>
          <p:cNvPr id="14" name="ZoneTexte 14">
            <a:extLst>
              <a:ext uri="{FF2B5EF4-FFF2-40B4-BE49-F238E27FC236}">
                <a16:creationId xmlns:a16="http://schemas.microsoft.com/office/drawing/2014/main" id="{0AD8A4FC-5F04-A34C-2BBE-C152A63E3BBA}"/>
              </a:ext>
            </a:extLst>
          </p:cNvPr>
          <p:cNvSpPr txBox="1"/>
          <p:nvPr/>
        </p:nvSpPr>
        <p:spPr>
          <a:xfrm>
            <a:off x="4503255" y="2952195"/>
            <a:ext cx="3185486" cy="36933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Arial" pitchFamily="34"/>
                <a:cs typeface="Arial" pitchFamily="34"/>
              </a:rPr>
              <a:t>Je déclare les liens suivants :</a:t>
            </a:r>
          </a:p>
        </p:txBody>
      </p:sp>
      <p:sp>
        <p:nvSpPr>
          <p:cNvPr id="15" name="Titre 1">
            <a:extLst>
              <a:ext uri="{FF2B5EF4-FFF2-40B4-BE49-F238E27FC236}">
                <a16:creationId xmlns:a16="http://schemas.microsoft.com/office/drawing/2014/main" id="{9AF474D8-72CB-3CFE-8D70-7630AF9D49D6}"/>
              </a:ext>
            </a:extLst>
          </p:cNvPr>
          <p:cNvSpPr txBox="1"/>
          <p:nvPr/>
        </p:nvSpPr>
        <p:spPr>
          <a:xfrm>
            <a:off x="558049" y="1450485"/>
            <a:ext cx="11120722" cy="1465892"/>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1" i="0" u="none" strike="noStrike" kern="1200" cap="none" spc="0" baseline="0">
                <a:solidFill>
                  <a:srgbClr val="F8E71F"/>
                </a:solidFill>
                <a:effectLst>
                  <a:outerShdw dist="52863" dir="8100000">
                    <a:srgbClr val="000000"/>
                  </a:outerShdw>
                </a:effectLst>
                <a:uFillTx/>
                <a:latin typeface="Arial" pitchFamily="34"/>
                <a:cs typeface="Arial" pitchFamily="34"/>
              </a:rPr>
              <a:t>DÉCLARATION</a:t>
            </a:r>
            <a:br>
              <a:rPr lang="fr-FR" sz="4400" b="1" i="0" u="none" strike="noStrike" kern="1200" cap="none" spc="0" baseline="0">
                <a:solidFill>
                  <a:srgbClr val="F8E71F"/>
                </a:solidFill>
                <a:effectLst>
                  <a:outerShdw dist="52863" dir="8100000">
                    <a:srgbClr val="000000"/>
                  </a:outerShdw>
                </a:effectLst>
                <a:uFillTx/>
                <a:latin typeface="Arial" pitchFamily="34"/>
                <a:cs typeface="Arial" pitchFamily="34"/>
              </a:rPr>
            </a:br>
            <a:r>
              <a:rPr lang="fr-FR" sz="4400" b="1" i="0" u="none" strike="noStrike" kern="1200" cap="none" spc="0" baseline="0">
                <a:solidFill>
                  <a:srgbClr val="F8E71F"/>
                </a:solidFill>
                <a:effectLst>
                  <a:outerShdw dist="52863" dir="8100000">
                    <a:srgbClr val="000000"/>
                  </a:outerShdw>
                </a:effectLst>
                <a:uFillTx/>
                <a:latin typeface="Arial" pitchFamily="34"/>
                <a:cs typeface="Arial" pitchFamily="34"/>
              </a:rPr>
              <a:t>DE LIENS D’INTÉRÊTS</a:t>
            </a:r>
          </a:p>
        </p:txBody>
      </p:sp>
    </p:spTree>
    <p:extLst>
      <p:ext uri="{BB962C8B-B14F-4D97-AF65-F5344CB8AC3E}">
        <p14:creationId xmlns:p14="http://schemas.microsoft.com/office/powerpoint/2010/main" val="146844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ens NON">
    <p:spTree>
      <p:nvGrpSpPr>
        <p:cNvPr id="1" name=""/>
        <p:cNvGrpSpPr/>
        <p:nvPr/>
      </p:nvGrpSpPr>
      <p:grpSpPr>
        <a:xfrm>
          <a:off x="0" y="0"/>
          <a:ext cx="0" cy="0"/>
          <a:chOff x="0" y="0"/>
          <a:chExt cx="0" cy="0"/>
        </a:xfrm>
      </p:grpSpPr>
      <p:pic>
        <p:nvPicPr>
          <p:cNvPr id="2" name="Image 5" descr="Une image contenant texte, capture d’écran, Rectangle&#10;&#10;Description générée automatiquement">
            <a:extLst>
              <a:ext uri="{FF2B5EF4-FFF2-40B4-BE49-F238E27FC236}">
                <a16:creationId xmlns:a16="http://schemas.microsoft.com/office/drawing/2014/main" id="{7F1D7975-D251-2E66-67E7-01A3D23448BE}"/>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Espace réservé de la date 3">
            <a:extLst>
              <a:ext uri="{FF2B5EF4-FFF2-40B4-BE49-F238E27FC236}">
                <a16:creationId xmlns:a16="http://schemas.microsoft.com/office/drawing/2014/main" id="{AB5596D2-5E65-F092-A705-8AAB00F31554}"/>
              </a:ext>
            </a:extLst>
          </p:cNvPr>
          <p:cNvSpPr txBox="1"/>
          <p:nvPr/>
        </p:nvSpPr>
        <p:spPr>
          <a:xfrm>
            <a:off x="505690" y="644884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19F623-5D0B-45C9-B82C-BC61C61BDE0E}" type="datetime1">
              <a:rPr lang="fr-FR" sz="900" b="0" i="0" u="none" strike="noStrike" kern="1200" cap="none" spc="0" baseline="0">
                <a:solidFill>
                  <a:srgbClr val="FFFFFF"/>
                </a:solidFill>
                <a:uFillTx/>
                <a:latin typeface="Arial" pitchFamily="34"/>
                <a:cs typeface="Arial"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30/03/2024</a:t>
            </a:fld>
            <a:endParaRPr lang="fr-FR" sz="900" b="0" i="0" u="none" strike="noStrike" kern="1200" cap="none" spc="0" baseline="0">
              <a:solidFill>
                <a:srgbClr val="FFFFFF"/>
              </a:solidFill>
              <a:uFillTx/>
              <a:latin typeface="Arial" pitchFamily="34"/>
              <a:cs typeface="Arial" pitchFamily="34"/>
            </a:endParaRPr>
          </a:p>
        </p:txBody>
      </p:sp>
      <p:sp>
        <p:nvSpPr>
          <p:cNvPr id="4" name="Espace réservé du numéro de diapositive 5">
            <a:extLst>
              <a:ext uri="{FF2B5EF4-FFF2-40B4-BE49-F238E27FC236}">
                <a16:creationId xmlns:a16="http://schemas.microsoft.com/office/drawing/2014/main" id="{8A6CFBF7-7FCF-ACAC-541B-38B080902C80}"/>
              </a:ext>
            </a:extLst>
          </p:cNvPr>
          <p:cNvSpPr txBox="1"/>
          <p:nvPr/>
        </p:nvSpPr>
        <p:spPr>
          <a:xfrm>
            <a:off x="8935571" y="644884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F9F60C-AB04-4668-A92E-A74F1AAAAEED}" type="slidenum">
              <a:t>‹#›</a:t>
            </a:fld>
            <a:endParaRPr lang="fr-FR" sz="900" b="0" i="0" u="none" strike="noStrike" kern="1200" cap="none" spc="0" baseline="0">
              <a:solidFill>
                <a:srgbClr val="FFFFFF"/>
              </a:solidFill>
              <a:uFillTx/>
              <a:latin typeface="Arial" pitchFamily="34"/>
              <a:cs typeface="Arial" pitchFamily="34"/>
            </a:endParaRPr>
          </a:p>
        </p:txBody>
      </p:sp>
      <p:sp>
        <p:nvSpPr>
          <p:cNvPr id="5" name="Espace réservé du pied de page 4">
            <a:extLst>
              <a:ext uri="{FF2B5EF4-FFF2-40B4-BE49-F238E27FC236}">
                <a16:creationId xmlns:a16="http://schemas.microsoft.com/office/drawing/2014/main" id="{5C234C85-1657-75BD-E011-5FEE4C770386}"/>
              </a:ext>
            </a:extLst>
          </p:cNvPr>
          <p:cNvSpPr txBox="1">
            <a:spLocks noGrp="1"/>
          </p:cNvSpPr>
          <p:nvPr>
            <p:ph type="ftr" sz="quarter" idx="9"/>
          </p:nvPr>
        </p:nvSpPr>
        <p:spPr>
          <a:xfrm>
            <a:off x="4038603" y="6448842"/>
            <a:ext cx="4114800" cy="365129"/>
          </a:xfrm>
        </p:spPr>
        <p:txBody>
          <a:bodyPr/>
          <a:lstStyle>
            <a:lvl1pPr>
              <a:defRPr/>
            </a:lvl1pPr>
          </a:lstStyle>
          <a:p>
            <a:pPr lvl="0"/>
            <a:endParaRPr lang="fr-FR"/>
          </a:p>
        </p:txBody>
      </p:sp>
      <p:sp>
        <p:nvSpPr>
          <p:cNvPr id="6" name="ZoneTexte 14">
            <a:extLst>
              <a:ext uri="{FF2B5EF4-FFF2-40B4-BE49-F238E27FC236}">
                <a16:creationId xmlns:a16="http://schemas.microsoft.com/office/drawing/2014/main" id="{144ACBEC-6A5E-422E-9F40-27039ED3E152}"/>
              </a:ext>
            </a:extLst>
          </p:cNvPr>
          <p:cNvSpPr txBox="1"/>
          <p:nvPr/>
        </p:nvSpPr>
        <p:spPr>
          <a:xfrm>
            <a:off x="3442871" y="2981876"/>
            <a:ext cx="5306263" cy="138499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Arial" pitchFamily="34"/>
                <a:cs typeface="Arial" pitchFamily="34"/>
              </a:rPr>
              <a:t>Je m’engage</a:t>
            </a:r>
            <a:br>
              <a:rPr lang="fr-FR" sz="2800" b="0" i="0" u="none" strike="noStrike" kern="1200" cap="none" spc="0" baseline="0">
                <a:solidFill>
                  <a:srgbClr val="000000"/>
                </a:solidFill>
                <a:uFillTx/>
                <a:latin typeface="Arial" pitchFamily="34"/>
                <a:cs typeface="Arial" pitchFamily="34"/>
              </a:rPr>
            </a:br>
            <a:r>
              <a:rPr lang="fr-FR" sz="2800" b="0" i="0" u="none" strike="noStrike" kern="1200" cap="none" spc="0" baseline="0">
                <a:solidFill>
                  <a:srgbClr val="000000"/>
                </a:solidFill>
                <a:uFillTx/>
                <a:latin typeface="Arial" pitchFamily="34"/>
                <a:cs typeface="Arial" pitchFamily="34"/>
              </a:rPr>
              <a:t>à ce que mon intervention</a:t>
            </a:r>
            <a:br>
              <a:rPr lang="fr-FR" sz="2800" b="0" i="0" u="none" strike="noStrike" kern="1200" cap="none" spc="0" baseline="0">
                <a:solidFill>
                  <a:srgbClr val="000000"/>
                </a:solidFill>
                <a:uFillTx/>
                <a:latin typeface="Arial" pitchFamily="34"/>
                <a:cs typeface="Arial" pitchFamily="34"/>
              </a:rPr>
            </a:br>
            <a:r>
              <a:rPr lang="fr-FR" sz="2800" b="0" i="0" u="none" strike="noStrike" kern="1200" cap="none" spc="0" baseline="0">
                <a:solidFill>
                  <a:srgbClr val="000000"/>
                </a:solidFill>
                <a:uFillTx/>
                <a:latin typeface="Arial" pitchFamily="34"/>
                <a:cs typeface="Arial" pitchFamily="34"/>
              </a:rPr>
              <a:t>ne présente aucun lien d’intérêt.</a:t>
            </a:r>
          </a:p>
        </p:txBody>
      </p:sp>
      <p:sp>
        <p:nvSpPr>
          <p:cNvPr id="7" name="Titre 1">
            <a:extLst>
              <a:ext uri="{FF2B5EF4-FFF2-40B4-BE49-F238E27FC236}">
                <a16:creationId xmlns:a16="http://schemas.microsoft.com/office/drawing/2014/main" id="{76C3D3ED-6A89-4EA0-CCEB-55810A25EFE5}"/>
              </a:ext>
            </a:extLst>
          </p:cNvPr>
          <p:cNvSpPr txBox="1"/>
          <p:nvPr/>
        </p:nvSpPr>
        <p:spPr>
          <a:xfrm>
            <a:off x="558049" y="1450485"/>
            <a:ext cx="11120722" cy="1465892"/>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4400" b="1" i="0" u="none" strike="noStrike" kern="1200" cap="none" spc="0" baseline="0">
                <a:solidFill>
                  <a:srgbClr val="F8E71F"/>
                </a:solidFill>
                <a:effectLst>
                  <a:outerShdw dist="52863" dir="8100000">
                    <a:srgbClr val="000000"/>
                  </a:outerShdw>
                </a:effectLst>
                <a:uFillTx/>
                <a:latin typeface="Arial" pitchFamily="34"/>
                <a:cs typeface="Arial" pitchFamily="34"/>
              </a:rPr>
              <a:t>DÉCLARATION</a:t>
            </a:r>
            <a:br>
              <a:rPr lang="fr-FR" sz="4400" b="1" i="0" u="none" strike="noStrike" kern="1200" cap="none" spc="0" baseline="0">
                <a:solidFill>
                  <a:srgbClr val="F8E71F"/>
                </a:solidFill>
                <a:effectLst>
                  <a:outerShdw dist="52863" dir="8100000">
                    <a:srgbClr val="000000"/>
                  </a:outerShdw>
                </a:effectLst>
                <a:uFillTx/>
                <a:latin typeface="Arial" pitchFamily="34"/>
                <a:cs typeface="Arial" pitchFamily="34"/>
              </a:rPr>
            </a:br>
            <a:r>
              <a:rPr lang="fr-FR" sz="4400" b="1" i="0" u="none" strike="noStrike" kern="1200" cap="none" spc="0" baseline="0">
                <a:solidFill>
                  <a:srgbClr val="F8E71F"/>
                </a:solidFill>
                <a:effectLst>
                  <a:outerShdw dist="52863" dir="8100000">
                    <a:srgbClr val="000000"/>
                  </a:outerShdw>
                </a:effectLst>
                <a:uFillTx/>
                <a:latin typeface="Arial" pitchFamily="34"/>
                <a:cs typeface="Arial" pitchFamily="34"/>
              </a:rPr>
              <a:t>DE LIENS D’INTÉRÊTS</a:t>
            </a:r>
          </a:p>
        </p:txBody>
      </p:sp>
    </p:spTree>
    <p:extLst>
      <p:ext uri="{BB962C8B-B14F-4D97-AF65-F5344CB8AC3E}">
        <p14:creationId xmlns:p14="http://schemas.microsoft.com/office/powerpoint/2010/main" val="8666615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 name="Image 8" descr="Une image contenant texte, diagramme, conception&#10;&#10;Description générée automatiquement">
            <a:extLst>
              <a:ext uri="{FF2B5EF4-FFF2-40B4-BE49-F238E27FC236}">
                <a16:creationId xmlns:a16="http://schemas.microsoft.com/office/drawing/2014/main" id="{CD39B69B-49A3-95BB-0192-9A69FA15901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re 1">
            <a:extLst>
              <a:ext uri="{FF2B5EF4-FFF2-40B4-BE49-F238E27FC236}">
                <a16:creationId xmlns:a16="http://schemas.microsoft.com/office/drawing/2014/main" id="{D9ED4DCA-ADD3-6A69-7262-72B487F08245}"/>
              </a:ext>
            </a:extLst>
          </p:cNvPr>
          <p:cNvSpPr txBox="1">
            <a:spLocks noGrp="1"/>
          </p:cNvSpPr>
          <p:nvPr>
            <p:ph type="ctrTitle"/>
          </p:nvPr>
        </p:nvSpPr>
        <p:spPr>
          <a:xfrm>
            <a:off x="2027819" y="2950366"/>
            <a:ext cx="8136367" cy="1566860"/>
          </a:xfrm>
        </p:spPr>
        <p:txBody>
          <a:bodyPr anchor="b" anchorCtr="1"/>
          <a:lstStyle>
            <a:lvl1pPr algn="ctr">
              <a:defRPr lang="en-US" sz="5000">
                <a:effectLst>
                  <a:outerShdw blurRad="152400" dist="89124" dir="8100000">
                    <a:srgbClr val="000000"/>
                  </a:outerShdw>
                </a:effectLst>
              </a:defRPr>
            </a:lvl1pPr>
          </a:lstStyle>
          <a:p>
            <a:pPr lvl="0"/>
            <a:r>
              <a:rPr lang="en-US"/>
              <a:t>Click to edit Master title style</a:t>
            </a:r>
            <a:endParaRPr lang="fr-FR"/>
          </a:p>
        </p:txBody>
      </p:sp>
      <p:sp>
        <p:nvSpPr>
          <p:cNvPr id="4" name="Sous-titre 2">
            <a:extLst>
              <a:ext uri="{FF2B5EF4-FFF2-40B4-BE49-F238E27FC236}">
                <a16:creationId xmlns:a16="http://schemas.microsoft.com/office/drawing/2014/main" id="{0DAA5036-1974-AA08-8F72-643D1618FF7F}"/>
              </a:ext>
            </a:extLst>
          </p:cNvPr>
          <p:cNvSpPr txBox="1">
            <a:spLocks noGrp="1"/>
          </p:cNvSpPr>
          <p:nvPr>
            <p:ph type="subTitle" idx="1"/>
          </p:nvPr>
        </p:nvSpPr>
        <p:spPr>
          <a:xfrm>
            <a:off x="2027819" y="4609307"/>
            <a:ext cx="8136367" cy="1495738"/>
          </a:xfrm>
        </p:spPr>
        <p:txBody>
          <a:bodyPr anchorCtr="1"/>
          <a:lstStyle>
            <a:lvl1pPr marL="0" indent="0" algn="ctr">
              <a:buNone/>
              <a:defRPr lang="en-US">
                <a:solidFill>
                  <a:srgbClr val="000000"/>
                </a:solidFill>
              </a:defRPr>
            </a:lvl1pPr>
          </a:lstStyle>
          <a:p>
            <a:pPr lvl="0"/>
            <a:r>
              <a:rPr lang="en-US"/>
              <a:t>Click to edit Master subtitle style</a:t>
            </a:r>
            <a:endParaRPr lang="fr-FR"/>
          </a:p>
        </p:txBody>
      </p:sp>
      <p:sp>
        <p:nvSpPr>
          <p:cNvPr id="5" name="Espace réservé de la date 3">
            <a:extLst>
              <a:ext uri="{FF2B5EF4-FFF2-40B4-BE49-F238E27FC236}">
                <a16:creationId xmlns:a16="http://schemas.microsoft.com/office/drawing/2014/main" id="{3855BF9D-4D43-53CE-D6F8-0C9738D4AF75}"/>
              </a:ext>
            </a:extLst>
          </p:cNvPr>
          <p:cNvSpPr txBox="1">
            <a:spLocks noGrp="1"/>
          </p:cNvSpPr>
          <p:nvPr>
            <p:ph type="dt" sz="half" idx="7"/>
          </p:nvPr>
        </p:nvSpPr>
        <p:spPr>
          <a:xfrm>
            <a:off x="513225" y="6462695"/>
            <a:ext cx="2743200" cy="365129"/>
          </a:xfrm>
        </p:spPr>
        <p:txBody>
          <a:bodyPr/>
          <a:lstStyle>
            <a:lvl1pPr>
              <a:defRPr>
                <a:solidFill>
                  <a:srgbClr val="7F7F7F"/>
                </a:solidFill>
              </a:defRPr>
            </a:lvl1pPr>
          </a:lstStyle>
          <a:p>
            <a:pPr lvl="0"/>
            <a:fld id="{0325EFCD-92F6-4089-9F8E-2F9E63E6016F}" type="datetime1">
              <a:rPr lang="fr-FR"/>
              <a:pPr lvl="0"/>
              <a:t>30/03/2024</a:t>
            </a:fld>
            <a:endParaRPr lang="fr-FR"/>
          </a:p>
        </p:txBody>
      </p:sp>
      <p:sp>
        <p:nvSpPr>
          <p:cNvPr id="6" name="Espace réservé du pied de page 4">
            <a:extLst>
              <a:ext uri="{FF2B5EF4-FFF2-40B4-BE49-F238E27FC236}">
                <a16:creationId xmlns:a16="http://schemas.microsoft.com/office/drawing/2014/main" id="{D56F98C1-2D25-42F5-B9C8-ECBFBC277107}"/>
              </a:ext>
            </a:extLst>
          </p:cNvPr>
          <p:cNvSpPr txBox="1">
            <a:spLocks noGrp="1"/>
          </p:cNvSpPr>
          <p:nvPr>
            <p:ph type="ftr" sz="quarter" idx="9"/>
          </p:nvPr>
        </p:nvSpPr>
        <p:spPr>
          <a:xfrm>
            <a:off x="4038603" y="6462695"/>
            <a:ext cx="4114800" cy="365129"/>
          </a:xfrm>
        </p:spPr>
        <p:txBody>
          <a:bodyPr/>
          <a:lstStyle>
            <a:lvl1pPr>
              <a:defRPr>
                <a:solidFill>
                  <a:srgbClr val="7F7F7F"/>
                </a:solidFill>
              </a:defRPr>
            </a:lvl1pPr>
          </a:lstStyle>
          <a:p>
            <a:pPr lvl="0"/>
            <a:endParaRPr lang="fr-FR"/>
          </a:p>
        </p:txBody>
      </p:sp>
      <p:sp>
        <p:nvSpPr>
          <p:cNvPr id="7" name="Espace réservé du numéro de diapositive 5">
            <a:extLst>
              <a:ext uri="{FF2B5EF4-FFF2-40B4-BE49-F238E27FC236}">
                <a16:creationId xmlns:a16="http://schemas.microsoft.com/office/drawing/2014/main" id="{157F0AE5-3335-5724-94C9-2A0A9E12813C}"/>
              </a:ext>
            </a:extLst>
          </p:cNvPr>
          <p:cNvSpPr txBox="1">
            <a:spLocks noGrp="1"/>
          </p:cNvSpPr>
          <p:nvPr>
            <p:ph type="sldNum" sz="quarter" idx="8"/>
          </p:nvPr>
        </p:nvSpPr>
        <p:spPr>
          <a:xfrm>
            <a:off x="8929554" y="6462695"/>
            <a:ext cx="2743200" cy="365129"/>
          </a:xfrm>
        </p:spPr>
        <p:txBody>
          <a:bodyPr/>
          <a:lstStyle>
            <a:lvl1pPr>
              <a:defRPr>
                <a:solidFill>
                  <a:srgbClr val="7F7F7F"/>
                </a:solidFill>
              </a:defRPr>
            </a:lvl1pPr>
          </a:lstStyle>
          <a:p>
            <a:pPr lvl="0"/>
            <a:fld id="{FD2FE343-812D-4897-9E9F-BB6E2006313A}" type="slidenum">
              <a:t>‹#›</a:t>
            </a:fld>
            <a:endParaRPr lang="fr-FR"/>
          </a:p>
        </p:txBody>
      </p:sp>
    </p:spTree>
    <p:extLst>
      <p:ext uri="{BB962C8B-B14F-4D97-AF65-F5344CB8AC3E}">
        <p14:creationId xmlns:p14="http://schemas.microsoft.com/office/powerpoint/2010/main" val="40113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2" name="Image 5" descr="Une image contenant texte, capture d’écran, Rectangle&#10;&#10;Description générée automatiquement">
            <a:extLst>
              <a:ext uri="{FF2B5EF4-FFF2-40B4-BE49-F238E27FC236}">
                <a16:creationId xmlns:a16="http://schemas.microsoft.com/office/drawing/2014/main" id="{DF102850-7C2A-46F7-F62A-EF3CD99EA42D}"/>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re 1">
            <a:extLst>
              <a:ext uri="{FF2B5EF4-FFF2-40B4-BE49-F238E27FC236}">
                <a16:creationId xmlns:a16="http://schemas.microsoft.com/office/drawing/2014/main" id="{EE5D6182-F3D4-E887-F2B9-E3B9BBFF93D0}"/>
              </a:ext>
            </a:extLst>
          </p:cNvPr>
          <p:cNvSpPr txBox="1">
            <a:spLocks noGrp="1"/>
          </p:cNvSpPr>
          <p:nvPr>
            <p:ph type="title"/>
          </p:nvPr>
        </p:nvSpPr>
        <p:spPr>
          <a:xfrm>
            <a:off x="558049" y="817418"/>
            <a:ext cx="11120722" cy="1270458"/>
          </a:xfrm>
        </p:spPr>
        <p:txBody>
          <a:bodyPr/>
          <a:lstStyle>
            <a:lvl1pPr>
              <a:defRPr lang="en-US"/>
            </a:lvl1pPr>
          </a:lstStyle>
          <a:p>
            <a:pPr lvl="0"/>
            <a:r>
              <a:rPr lang="en-US"/>
              <a:t>Click to edit Master title style</a:t>
            </a:r>
            <a:endParaRPr lang="fr-FR"/>
          </a:p>
        </p:txBody>
      </p:sp>
      <p:sp>
        <p:nvSpPr>
          <p:cNvPr id="4" name="Espace réservé du contenu 2">
            <a:extLst>
              <a:ext uri="{FF2B5EF4-FFF2-40B4-BE49-F238E27FC236}">
                <a16:creationId xmlns:a16="http://schemas.microsoft.com/office/drawing/2014/main" id="{FDFD69E7-55FA-C8D0-89AF-DFC188EBC747}"/>
              </a:ext>
            </a:extLst>
          </p:cNvPr>
          <p:cNvSpPr txBox="1">
            <a:spLocks noGrp="1"/>
          </p:cNvSpPr>
          <p:nvPr>
            <p:ph idx="1"/>
          </p:nvPr>
        </p:nvSpPr>
        <p:spPr>
          <a:xfrm>
            <a:off x="558049" y="2385056"/>
            <a:ext cx="11120722" cy="3791897"/>
          </a:xfrm>
        </p:spPr>
        <p:txBody>
          <a:bodyPr lIns="0" rIns="0" bIns="0"/>
          <a:lstStyle>
            <a:lvl1pPr>
              <a:buClr>
                <a:srgbClr val="D62725"/>
              </a:buClr>
              <a:defRPr lang="en-US">
                <a:solidFill>
                  <a:srgbClr val="000000"/>
                </a:solidFill>
              </a:defRPr>
            </a:lvl1pPr>
            <a:lvl2pPr>
              <a:buClr>
                <a:srgbClr val="D62725"/>
              </a:buClr>
              <a:defRPr lang="en-US">
                <a:solidFill>
                  <a:srgbClr val="000000"/>
                </a:solidFill>
              </a:defRPr>
            </a:lvl2pPr>
            <a:lvl3pPr>
              <a:buClr>
                <a:srgbClr val="D62725"/>
              </a:buClr>
              <a:defRPr lang="en-US">
                <a:solidFill>
                  <a:srgbClr val="000000"/>
                </a:solidFill>
              </a:defRPr>
            </a:lvl3pPr>
            <a:lvl4pPr>
              <a:buClr>
                <a:srgbClr val="D62725"/>
              </a:buClr>
              <a:defRPr lang="en-US">
                <a:solidFill>
                  <a:srgbClr val="000000"/>
                </a:solidFill>
              </a:defRPr>
            </a:lvl4pPr>
            <a:lvl5pPr>
              <a:buClr>
                <a:srgbClr val="D62725"/>
              </a:buClr>
              <a:defRPr lang="en-US">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e la date 3">
            <a:extLst>
              <a:ext uri="{FF2B5EF4-FFF2-40B4-BE49-F238E27FC236}">
                <a16:creationId xmlns:a16="http://schemas.microsoft.com/office/drawing/2014/main" id="{18B04654-023A-BFB8-8242-0727E0E84AF6}"/>
              </a:ext>
            </a:extLst>
          </p:cNvPr>
          <p:cNvSpPr txBox="1"/>
          <p:nvPr/>
        </p:nvSpPr>
        <p:spPr>
          <a:xfrm>
            <a:off x="505690" y="644884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F2394C-5F50-4076-8641-7E3A13E89DC0}" type="datetime1">
              <a:rPr lang="fr-FR" sz="900" b="0" i="0" u="none" strike="noStrike" kern="1200" cap="none" spc="0" baseline="0">
                <a:solidFill>
                  <a:srgbClr val="FFFFFF"/>
                </a:solidFill>
                <a:uFillTx/>
                <a:latin typeface="Arial" pitchFamily="34"/>
                <a:cs typeface="Arial"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30/03/2024</a:t>
            </a:fld>
            <a:endParaRPr lang="fr-FR" sz="900" b="0" i="0" u="none" strike="noStrike" kern="1200" cap="none" spc="0" baseline="0">
              <a:solidFill>
                <a:srgbClr val="FFFFFF"/>
              </a:solidFill>
              <a:uFillTx/>
              <a:latin typeface="Arial" pitchFamily="34"/>
              <a:cs typeface="Arial" pitchFamily="34"/>
            </a:endParaRPr>
          </a:p>
        </p:txBody>
      </p:sp>
      <p:sp>
        <p:nvSpPr>
          <p:cNvPr id="6" name="Espace réservé du numéro de diapositive 5">
            <a:extLst>
              <a:ext uri="{FF2B5EF4-FFF2-40B4-BE49-F238E27FC236}">
                <a16:creationId xmlns:a16="http://schemas.microsoft.com/office/drawing/2014/main" id="{98D97CD0-CDD6-35C4-03F8-879AA9D97FE8}"/>
              </a:ext>
            </a:extLst>
          </p:cNvPr>
          <p:cNvSpPr txBox="1"/>
          <p:nvPr/>
        </p:nvSpPr>
        <p:spPr>
          <a:xfrm>
            <a:off x="8935571" y="644884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EE9556-C62E-4E8F-A183-219E47AF7B38}" type="slidenum">
              <a:t>‹#›</a:t>
            </a:fld>
            <a:endParaRPr lang="fr-FR" sz="900" b="0" i="0" u="none" strike="noStrike" kern="1200" cap="none" spc="0" baseline="0">
              <a:solidFill>
                <a:srgbClr val="FFFFFF"/>
              </a:solidFill>
              <a:uFillTx/>
              <a:latin typeface="Arial" pitchFamily="34"/>
              <a:cs typeface="Arial" pitchFamily="34"/>
            </a:endParaRPr>
          </a:p>
        </p:txBody>
      </p:sp>
      <p:sp>
        <p:nvSpPr>
          <p:cNvPr id="7" name="Espace réservé du pied de page 4">
            <a:extLst>
              <a:ext uri="{FF2B5EF4-FFF2-40B4-BE49-F238E27FC236}">
                <a16:creationId xmlns:a16="http://schemas.microsoft.com/office/drawing/2014/main" id="{6E354005-1D28-C4A1-BEC6-6F3EEF0CBB85}"/>
              </a:ext>
            </a:extLst>
          </p:cNvPr>
          <p:cNvSpPr txBox="1">
            <a:spLocks noGrp="1"/>
          </p:cNvSpPr>
          <p:nvPr>
            <p:ph type="ftr" sz="quarter" idx="9"/>
          </p:nvPr>
        </p:nvSpPr>
        <p:spPr>
          <a:xfrm>
            <a:off x="4038603" y="6448842"/>
            <a:ext cx="4114800" cy="365129"/>
          </a:xfrm>
        </p:spPr>
        <p:txBody>
          <a:bodyPr/>
          <a:lstStyle>
            <a:lvl1pPr>
              <a:defRPr/>
            </a:lvl1pPr>
          </a:lstStyle>
          <a:p>
            <a:pPr lvl="0"/>
            <a:endParaRPr lang="fr-FR"/>
          </a:p>
        </p:txBody>
      </p:sp>
    </p:spTree>
    <p:extLst>
      <p:ext uri="{BB962C8B-B14F-4D97-AF65-F5344CB8AC3E}">
        <p14:creationId xmlns:p14="http://schemas.microsoft.com/office/powerpoint/2010/main" val="11469328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6" descr="Une image contenant texte, capture d’écran, Rectangle&#10;&#10;Description générée automatiquement">
            <a:extLst>
              <a:ext uri="{FF2B5EF4-FFF2-40B4-BE49-F238E27FC236}">
                <a16:creationId xmlns:a16="http://schemas.microsoft.com/office/drawing/2014/main" id="{7B775AF9-BE96-DACA-3BA1-40805041B22B}"/>
              </a:ext>
            </a:extLst>
          </p:cNvPr>
          <p:cNvPicPr>
            <a:picLocks noChangeAspect="1"/>
          </p:cNvPicPr>
          <p:nvPr/>
        </p:nvPicPr>
        <p:blipFill>
          <a:blip r:embed="rId7"/>
          <a:stretch>
            <a:fillRect/>
          </a:stretch>
        </p:blipFill>
        <p:spPr>
          <a:xfrm>
            <a:off x="0" y="0"/>
            <a:ext cx="12191996" cy="6858000"/>
          </a:xfrm>
          <a:prstGeom prst="rect">
            <a:avLst/>
          </a:prstGeom>
          <a:noFill/>
          <a:ln cap="flat">
            <a:noFill/>
          </a:ln>
        </p:spPr>
      </p:pic>
      <p:sp>
        <p:nvSpPr>
          <p:cNvPr id="3" name="Espace réservé du titre 1">
            <a:extLst>
              <a:ext uri="{FF2B5EF4-FFF2-40B4-BE49-F238E27FC236}">
                <a16:creationId xmlns:a16="http://schemas.microsoft.com/office/drawing/2014/main" id="{699FEA96-F783-AE9C-4EC6-0911B986ABDE}"/>
              </a:ext>
            </a:extLst>
          </p:cNvPr>
          <p:cNvSpPr txBox="1">
            <a:spLocks noGrp="1"/>
          </p:cNvSpPr>
          <p:nvPr>
            <p:ph type="title"/>
          </p:nvPr>
        </p:nvSpPr>
        <p:spPr>
          <a:xfrm>
            <a:off x="463920" y="548640"/>
            <a:ext cx="11392793" cy="153923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4" name="Espace réservé du texte 2">
            <a:extLst>
              <a:ext uri="{FF2B5EF4-FFF2-40B4-BE49-F238E27FC236}">
                <a16:creationId xmlns:a16="http://schemas.microsoft.com/office/drawing/2014/main" id="{93D7954A-5F85-10E8-BFB9-5EE6EE009137}"/>
              </a:ext>
            </a:extLst>
          </p:cNvPr>
          <p:cNvSpPr txBox="1">
            <a:spLocks noGrp="1"/>
          </p:cNvSpPr>
          <p:nvPr>
            <p:ph type="body" idx="1"/>
          </p:nvPr>
        </p:nvSpPr>
        <p:spPr>
          <a:xfrm>
            <a:off x="463920" y="2385056"/>
            <a:ext cx="11392793" cy="3791897"/>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7CF9FAFE-BD42-5AEE-B05C-6DDB75859A4F}"/>
              </a:ext>
            </a:extLst>
          </p:cNvPr>
          <p:cNvSpPr txBox="1">
            <a:spLocks noGrp="1"/>
          </p:cNvSpPr>
          <p:nvPr>
            <p:ph type="dt" sz="half" idx="2"/>
          </p:nvPr>
        </p:nvSpPr>
        <p:spPr>
          <a:xfrm>
            <a:off x="463920" y="644640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FFFFFF"/>
                </a:solidFill>
                <a:uFillTx/>
                <a:latin typeface="Arial" pitchFamily="34"/>
                <a:cs typeface="Arial" pitchFamily="34"/>
              </a:defRPr>
            </a:lvl1pPr>
          </a:lstStyle>
          <a:p>
            <a:pPr lvl="0"/>
            <a:fld id="{FEE065F0-1550-4217-A71A-5A61D0773613}" type="datetime1">
              <a:rPr lang="fr-FR"/>
              <a:pPr lvl="0"/>
              <a:t>30/03/2024</a:t>
            </a:fld>
            <a:endParaRPr lang="fr-FR"/>
          </a:p>
        </p:txBody>
      </p:sp>
      <p:sp>
        <p:nvSpPr>
          <p:cNvPr id="6" name="Espace réservé du pied de page 4">
            <a:extLst>
              <a:ext uri="{FF2B5EF4-FFF2-40B4-BE49-F238E27FC236}">
                <a16:creationId xmlns:a16="http://schemas.microsoft.com/office/drawing/2014/main" id="{7F9AE8B5-B8BE-2F9B-E0BC-6509B2887CF6}"/>
              </a:ext>
            </a:extLst>
          </p:cNvPr>
          <p:cNvSpPr txBox="1">
            <a:spLocks noGrp="1"/>
          </p:cNvSpPr>
          <p:nvPr>
            <p:ph type="ftr" sz="quarter" idx="3"/>
          </p:nvPr>
        </p:nvSpPr>
        <p:spPr>
          <a:xfrm>
            <a:off x="4038603" y="644640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900" b="0" i="0" u="none" strike="noStrike" kern="1200" cap="none" spc="0" baseline="0">
                <a:solidFill>
                  <a:srgbClr val="FFFFFF"/>
                </a:solidFill>
                <a:uFillTx/>
                <a:latin typeface="Arial" pitchFamily="34"/>
                <a:cs typeface="Arial" pitchFamily="34"/>
              </a:defRPr>
            </a:lvl1pPr>
          </a:lstStyle>
          <a:p>
            <a:pPr lvl="0"/>
            <a:endParaRPr lang="fr-FR"/>
          </a:p>
        </p:txBody>
      </p:sp>
      <p:sp>
        <p:nvSpPr>
          <p:cNvPr id="7" name="Espace réservé du numéro de diapositive 5">
            <a:extLst>
              <a:ext uri="{FF2B5EF4-FFF2-40B4-BE49-F238E27FC236}">
                <a16:creationId xmlns:a16="http://schemas.microsoft.com/office/drawing/2014/main" id="{247A62F7-7264-01F2-E179-22CC88148B44}"/>
              </a:ext>
            </a:extLst>
          </p:cNvPr>
          <p:cNvSpPr txBox="1">
            <a:spLocks noGrp="1"/>
          </p:cNvSpPr>
          <p:nvPr>
            <p:ph type="sldNum" sz="quarter" idx="4"/>
          </p:nvPr>
        </p:nvSpPr>
        <p:spPr>
          <a:xfrm>
            <a:off x="9113523" y="644640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FFFFFF"/>
                </a:solidFill>
                <a:uFillTx/>
                <a:latin typeface="Arial" pitchFamily="34"/>
                <a:cs typeface="Arial" pitchFamily="34"/>
              </a:defRPr>
            </a:lvl1pPr>
          </a:lstStyle>
          <a:p>
            <a:pPr lvl="0"/>
            <a:fld id="{D3A769DA-015B-4238-A823-81A3175307A0}"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0" marR="0" lvl="0" indent="0" algn="l" defTabSz="914400" rtl="0" fontAlgn="auto" hangingPunct="1">
        <a:lnSpc>
          <a:spcPct val="90000"/>
        </a:lnSpc>
        <a:spcBef>
          <a:spcPts val="0"/>
        </a:spcBef>
        <a:spcAft>
          <a:spcPts val="0"/>
        </a:spcAft>
        <a:buNone/>
        <a:tabLst/>
        <a:defRPr lang="fr-FR" sz="3600" b="1" i="0" u="none" strike="noStrike" kern="1200" cap="none" spc="0" baseline="0">
          <a:solidFill>
            <a:srgbClr val="D62725"/>
          </a:solidFill>
          <a:effectLst>
            <a:outerShdw dist="75455" dir="8100000">
              <a:srgbClr val="000000"/>
            </a:outerShdw>
          </a:effectLst>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Clr>
          <a:srgbClr val="DA593A"/>
        </a:buClr>
        <a:buSzPct val="100000"/>
        <a:buFont typeface="Arial" pitchFamily="34"/>
        <a:buChar char="•"/>
        <a:tabLst/>
        <a:defRPr lang="fr-FR" sz="1800" b="0" i="0" u="none" strike="noStrike" kern="1200" cap="none" spc="0" baseline="0">
          <a:solidFill>
            <a:srgbClr val="436768"/>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Clr>
          <a:srgbClr val="DA593A"/>
        </a:buClr>
        <a:buSzPct val="100000"/>
        <a:buFont typeface="Arial" pitchFamily="34"/>
        <a:buChar char="•"/>
        <a:tabLst/>
        <a:defRPr lang="fr-FR" sz="1800" b="0" i="0" u="none" strike="noStrike" kern="1200" cap="none" spc="0" baseline="0">
          <a:solidFill>
            <a:srgbClr val="436768"/>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Clr>
          <a:srgbClr val="DA593A"/>
        </a:buClr>
        <a:buSzPct val="100000"/>
        <a:buFont typeface="Arial" pitchFamily="34"/>
        <a:buChar char="•"/>
        <a:tabLst/>
        <a:defRPr lang="fr-FR" sz="1800" b="0" i="0" u="none" strike="noStrike" kern="1200" cap="none" spc="0" baseline="0">
          <a:solidFill>
            <a:srgbClr val="436768"/>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Clr>
          <a:srgbClr val="DA593A"/>
        </a:buClr>
        <a:buSzPct val="100000"/>
        <a:buFont typeface="Arial" pitchFamily="34"/>
        <a:buChar char="•"/>
        <a:tabLst/>
        <a:defRPr lang="fr-FR" sz="1800" b="0" i="0" u="none" strike="noStrike" kern="1200" cap="none" spc="0" baseline="0">
          <a:solidFill>
            <a:srgbClr val="436768"/>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Clr>
          <a:srgbClr val="DA593A"/>
        </a:buClr>
        <a:buSzPct val="100000"/>
        <a:buFont typeface="Arial" pitchFamily="34"/>
        <a:buChar char="•"/>
        <a:tabLst/>
        <a:defRPr lang="fr-FR" sz="1800" b="0" i="0" u="none" strike="noStrike" kern="1200" cap="none" spc="0" baseline="0">
          <a:solidFill>
            <a:srgbClr val="436768"/>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30">
            <a:extLst>
              <a:ext uri="{FF2B5EF4-FFF2-40B4-BE49-F238E27FC236}">
                <a16:creationId xmlns:a16="http://schemas.microsoft.com/office/drawing/2014/main" id="{7D6E5A30-0D99-F652-B1FA-5B3CF52D5691}"/>
              </a:ext>
            </a:extLst>
          </p:cNvPr>
          <p:cNvSpPr/>
          <p:nvPr/>
        </p:nvSpPr>
        <p:spPr>
          <a:xfrm>
            <a:off x="216786" y="1236309"/>
            <a:ext cx="3758604" cy="1089525"/>
          </a:xfrm>
          <a:prstGeom prst="rect">
            <a:avLst/>
          </a:prstGeom>
          <a:noFill/>
          <a:ln cap="flat">
            <a:noFill/>
            <a:prstDash val="solid"/>
          </a:ln>
        </p:spPr>
        <p:txBody>
          <a:bodyPr vert="horz" wrap="square" lIns="91440" tIns="45720" rIns="91440" bIns="45720" anchor="t" anchorCtr="0" compatLnSpc="1">
            <a:spAutoFit/>
          </a:bodyPr>
          <a:lstStyle/>
          <a:p>
            <a:pPr marL="0" marR="94110" lvl="0" indent="0" algn="just" defTabSz="914400" rtl="0" fontAlgn="auto" hangingPunct="1">
              <a:lnSpc>
                <a:spcPct val="90000"/>
              </a:lnSpc>
              <a:spcBef>
                <a:spcPts val="55"/>
              </a:spcBef>
              <a:spcAft>
                <a:spcPts val="0"/>
              </a:spcAft>
              <a:buNone/>
              <a:tabLst/>
              <a:defRPr sz="1800" b="0" i="0" u="none" strike="noStrike" kern="0" cap="none" spc="0" baseline="0">
                <a:solidFill>
                  <a:srgbClr val="000000"/>
                </a:solidFill>
                <a:uFillTx/>
              </a:defRPr>
            </a:pPr>
            <a:r>
              <a:rPr lang="fr-FR" sz="800" b="0" i="0" u="none" strike="noStrike" kern="0" cap="none" spc="0" baseline="0" dirty="0">
                <a:solidFill>
                  <a:srgbClr val="000000"/>
                </a:solidFill>
                <a:uFillTx/>
                <a:latin typeface="Arial" pitchFamily="34"/>
                <a:ea typeface="Calibri" pitchFamily="34"/>
              </a:rPr>
              <a:t>Un traitement orthodontique au-delà des limites de la table alvéolaire vestibulaire ou linguale peut conduire à la formation de fenestrations et/ou de déhiscences osseuses et prédispose le patient à des récessions gingivales. Lors de la chirurgie de corticotomie alvéolaire, une possibilité de greffe de tissus mous et/ou durs peut être envisagée, grâce à la technique de tunnelisation ce qui améliore le parodonte en fin de traitement et réduit le risque de fragilisation du parodonte. </a:t>
            </a:r>
            <a:r>
              <a:rPr lang="fr-FR" sz="800" b="1" i="0" u="none" strike="noStrike" kern="0" cap="none" spc="0" baseline="0" dirty="0">
                <a:solidFill>
                  <a:srgbClr val="000000"/>
                </a:solidFill>
                <a:uFillTx/>
                <a:latin typeface="Arial" pitchFamily="34"/>
                <a:ea typeface="Calibri" pitchFamily="34"/>
              </a:rPr>
              <a:t>Objectif</a:t>
            </a:r>
            <a:r>
              <a:rPr lang="fr-FR" sz="800" b="0" i="0" u="none" strike="noStrike" kern="0" cap="none" spc="0" baseline="0" dirty="0">
                <a:solidFill>
                  <a:srgbClr val="000000"/>
                </a:solidFill>
                <a:uFillTx/>
                <a:latin typeface="Arial" pitchFamily="34"/>
                <a:ea typeface="Calibri" pitchFamily="34"/>
              </a:rPr>
              <a:t> de notre étude est de réévaluer la qualité du support osseux en fin de traitement </a:t>
            </a:r>
            <a:r>
              <a:rPr lang="fr-FR" sz="800" b="0" i="0" u="none" strike="noStrike" kern="0" cap="none" spc="0" baseline="0" dirty="0">
                <a:solidFill>
                  <a:srgbClr val="000000"/>
                </a:solidFill>
                <a:uFillTx/>
                <a:latin typeface="Arial" pitchFamily="34"/>
              </a:rPr>
              <a:t>et de vérifier la possibilité ostéogénique de la chirurgie accélératrice.</a:t>
            </a:r>
          </a:p>
        </p:txBody>
      </p:sp>
      <p:sp>
        <p:nvSpPr>
          <p:cNvPr id="3" name="Rounded Rectangle 74">
            <a:extLst>
              <a:ext uri="{FF2B5EF4-FFF2-40B4-BE49-F238E27FC236}">
                <a16:creationId xmlns:a16="http://schemas.microsoft.com/office/drawing/2014/main" id="{01C23E2D-4B58-F704-CF0C-F71102FF4AF2}"/>
              </a:ext>
            </a:extLst>
          </p:cNvPr>
          <p:cNvSpPr/>
          <p:nvPr/>
        </p:nvSpPr>
        <p:spPr>
          <a:xfrm>
            <a:off x="-866704" y="916850"/>
            <a:ext cx="3995223" cy="369335"/>
          </a:xfrm>
          <a:prstGeom prst="rect">
            <a:avLst/>
          </a:prstGeom>
          <a:noFill/>
          <a:ln cap="flat">
            <a:noFill/>
            <a:prstDash val="solid"/>
          </a:ln>
        </p:spPr>
        <p:txBody>
          <a:bodyPr vert="horz" wrap="square" lIns="91440" tIns="45720" rIns="91440" bIns="45720" anchor="t" anchorCtr="1" compatLnSpc="1">
            <a:spAutoFit/>
          </a:bodyPr>
          <a:lstStyle/>
          <a:p>
            <a:pPr marL="323999" marR="576675"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0" cap="none" spc="0" baseline="0" dirty="0">
                <a:ln>
                  <a:solidFill>
                    <a:srgbClr val="0070C0"/>
                  </a:solidFill>
                </a:ln>
                <a:solidFill>
                  <a:srgbClr val="FFFF00"/>
                </a:solidFill>
                <a:effectLst>
                  <a:outerShdw dist="38096" dir="2700000">
                    <a:srgbClr val="ED7D31"/>
                  </a:outerShdw>
                </a:effectLst>
                <a:uFillTx/>
                <a:latin typeface="Eras Bold ITC" pitchFamily="34"/>
                <a:cs typeface="Aharoni" pitchFamily="2"/>
              </a:rPr>
              <a:t>Introduction </a:t>
            </a:r>
          </a:p>
        </p:txBody>
      </p:sp>
      <p:sp>
        <p:nvSpPr>
          <p:cNvPr id="4" name="Rounded Rectangle 74">
            <a:extLst>
              <a:ext uri="{FF2B5EF4-FFF2-40B4-BE49-F238E27FC236}">
                <a16:creationId xmlns:a16="http://schemas.microsoft.com/office/drawing/2014/main" id="{8C8E303B-80F6-3ED6-D285-FEA666D4A569}"/>
              </a:ext>
            </a:extLst>
          </p:cNvPr>
          <p:cNvSpPr/>
          <p:nvPr/>
        </p:nvSpPr>
        <p:spPr>
          <a:xfrm>
            <a:off x="-383663" y="2250104"/>
            <a:ext cx="4107768" cy="369335"/>
          </a:xfrm>
          <a:prstGeom prst="rect">
            <a:avLst/>
          </a:prstGeom>
          <a:noFill/>
          <a:ln cap="flat">
            <a:noFill/>
            <a:prstDash val="solid"/>
          </a:ln>
        </p:spPr>
        <p:txBody>
          <a:bodyPr vert="horz" wrap="square" lIns="91440" tIns="45720" rIns="91440" bIns="45720" anchor="t" anchorCtr="1" compatLnSpc="1">
            <a:spAutoFit/>
          </a:bodyPr>
          <a:lstStyle/>
          <a:p>
            <a:pPr marL="323999" marR="576675"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0" cap="none" spc="0" baseline="0" dirty="0">
                <a:ln>
                  <a:solidFill>
                    <a:srgbClr val="0070C0"/>
                  </a:solidFill>
                </a:ln>
                <a:solidFill>
                  <a:srgbClr val="FFFF00"/>
                </a:solidFill>
                <a:effectLst>
                  <a:outerShdw dist="38096" dir="2700000">
                    <a:srgbClr val="ED7D31"/>
                  </a:outerShdw>
                </a:effectLst>
                <a:uFillTx/>
                <a:latin typeface="Eras Bold ITC" pitchFamily="34"/>
                <a:cs typeface="Aharoni" pitchFamily="2"/>
              </a:rPr>
              <a:t>Matériel et méthodes</a:t>
            </a:r>
          </a:p>
        </p:txBody>
      </p:sp>
      <p:sp>
        <p:nvSpPr>
          <p:cNvPr id="5" name="Rectangle 75">
            <a:extLst>
              <a:ext uri="{FF2B5EF4-FFF2-40B4-BE49-F238E27FC236}">
                <a16:creationId xmlns:a16="http://schemas.microsoft.com/office/drawing/2014/main" id="{D8B6EB83-4A62-9866-BDD5-49963518F509}"/>
              </a:ext>
            </a:extLst>
          </p:cNvPr>
          <p:cNvSpPr/>
          <p:nvPr/>
        </p:nvSpPr>
        <p:spPr>
          <a:xfrm>
            <a:off x="253078" y="2566391"/>
            <a:ext cx="3722312" cy="978728"/>
          </a:xfrm>
          <a:prstGeom prst="rect">
            <a:avLst/>
          </a:prstGeom>
          <a:noFill/>
          <a:ln cap="flat">
            <a:noFill/>
            <a:prstDash val="solid"/>
          </a:ln>
        </p:spPr>
        <p:txBody>
          <a:bodyPr vert="horz" wrap="square" lIns="91440" tIns="45720" rIns="91440" bIns="45720" anchor="t" anchorCtr="0" compatLnSpc="1">
            <a:spAutoFit/>
          </a:bodyPr>
          <a:lstStyle/>
          <a:p>
            <a:pPr marL="0" marR="94110" lvl="0" indent="0" algn="just" defTabSz="914400" rtl="0" fontAlgn="auto" hangingPunct="1">
              <a:lnSpc>
                <a:spcPct val="90000"/>
              </a:lnSpc>
              <a:spcBef>
                <a:spcPts val="55"/>
              </a:spcBef>
              <a:spcAft>
                <a:spcPts val="0"/>
              </a:spcAft>
              <a:buNone/>
              <a:tabLst/>
              <a:defRPr sz="1800" b="0" i="0" u="none" strike="noStrike" kern="0" cap="none" spc="0" baseline="0">
                <a:solidFill>
                  <a:srgbClr val="000000"/>
                </a:solidFill>
                <a:uFillTx/>
              </a:defRPr>
            </a:pPr>
            <a:r>
              <a:rPr lang="fr-FR" sz="800" b="0" i="0" u="none" strike="noStrike" kern="0" cap="none" spc="0" baseline="0" dirty="0">
                <a:solidFill>
                  <a:srgbClr val="000000"/>
                </a:solidFill>
                <a:uFillTx/>
                <a:latin typeface="Arial" pitchFamily="34"/>
                <a:ea typeface="Calibri" pitchFamily="34"/>
              </a:rPr>
              <a:t>Sur un échantillon de 33 patients adultes pris en charge au service d’ODF-CHU-ORAN nécessitant la correction d’un encombrement dentaire modéré à sévère en classe I squelettique par un traitement orthodontique accéléré assisté par piézo-corticision alvéolaires, des mesures d’épaisseur osseuse étaient effectuer en fin de traitement sur 2 sites différents  (expérimentaux et témoins) et a 2 niveaux différents pour chaque dent (A et B). La différence d’épaisseur osseuse est comparée entre les sites opérés et non opérer entre le début et la fin de traitement orthodontique accéléré.  </a:t>
            </a:r>
          </a:p>
        </p:txBody>
      </p:sp>
      <p:grpSp>
        <p:nvGrpSpPr>
          <p:cNvPr id="6" name="Group 13">
            <a:extLst>
              <a:ext uri="{FF2B5EF4-FFF2-40B4-BE49-F238E27FC236}">
                <a16:creationId xmlns:a16="http://schemas.microsoft.com/office/drawing/2014/main" id="{4393C053-BC98-E9FC-B095-4305147120D5}"/>
              </a:ext>
            </a:extLst>
          </p:cNvPr>
          <p:cNvGrpSpPr/>
          <p:nvPr/>
        </p:nvGrpSpPr>
        <p:grpSpPr>
          <a:xfrm>
            <a:off x="4116395" y="1253526"/>
            <a:ext cx="2939021" cy="2084778"/>
            <a:chOff x="3937287" y="1211278"/>
            <a:chExt cx="3216347" cy="2454759"/>
          </a:xfrm>
        </p:grpSpPr>
        <p:sp>
          <p:nvSpPr>
            <p:cNvPr id="7" name="Text Box 638">
              <a:extLst>
                <a:ext uri="{FF2B5EF4-FFF2-40B4-BE49-F238E27FC236}">
                  <a16:creationId xmlns:a16="http://schemas.microsoft.com/office/drawing/2014/main" id="{68704B87-138D-1C18-CBEC-E967EA0CA678}"/>
                </a:ext>
              </a:extLst>
            </p:cNvPr>
            <p:cNvSpPr txBox="1"/>
            <p:nvPr/>
          </p:nvSpPr>
          <p:spPr>
            <a:xfrm>
              <a:off x="3976259" y="3020765"/>
              <a:ext cx="3177375" cy="645272"/>
            </a:xfrm>
            <a:prstGeom prst="rect">
              <a:avLst/>
            </a:prstGeom>
            <a:noFill/>
            <a:ln cap="flat">
              <a:noFill/>
            </a:ln>
          </p:spPr>
          <p:txBody>
            <a:bodyPr vert="horz" wrap="square" lIns="0" tIns="0" rIns="0" bIns="0" anchor="t" anchorCtr="1" compatLnSpc="1">
              <a:noAutofit/>
            </a:bodyPr>
            <a:lstStyle/>
            <a:p>
              <a:pPr marL="0" marR="0" lvl="0" indent="0" algn="ctr"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fr-FR" sz="600" b="1" i="0" u="none" strike="noStrike" kern="1200" cap="none" spc="0" baseline="0" dirty="0">
                  <a:solidFill>
                    <a:srgbClr val="000000"/>
                  </a:solidFill>
                  <a:uFillTx/>
                  <a:latin typeface="Arial" pitchFamily="34"/>
                  <a:ea typeface="Calibri" pitchFamily="34"/>
                  <a:cs typeface="Arial" pitchFamily="34"/>
                </a:rPr>
                <a:t>Figure</a:t>
              </a:r>
              <a:r>
                <a:rPr lang="fr-FR" sz="600" b="1" i="0" u="none" strike="noStrike" kern="1200" cap="none" spc="-11" baseline="0" dirty="0">
                  <a:solidFill>
                    <a:srgbClr val="000000"/>
                  </a:solidFill>
                  <a:uFillTx/>
                  <a:latin typeface="Arial" pitchFamily="34"/>
                  <a:ea typeface="Calibri" pitchFamily="34"/>
                  <a:cs typeface="Arial" pitchFamily="34"/>
                </a:rPr>
                <a:t> 5 </a:t>
              </a:r>
              <a:r>
                <a:rPr lang="fr-FR" sz="600" b="1" i="0" u="none" strike="noStrike" kern="1200" cap="none" spc="0" baseline="0" dirty="0">
                  <a:solidFill>
                    <a:srgbClr val="000000"/>
                  </a:solidFill>
                  <a:uFillTx/>
                  <a:latin typeface="Arial" pitchFamily="34"/>
                  <a:ea typeface="Calibri" pitchFamily="34"/>
                  <a:cs typeface="Arial" pitchFamily="34"/>
                </a:rPr>
                <a:t>:</a:t>
              </a:r>
              <a:r>
                <a:rPr lang="fr-FR" sz="600" b="1" i="0" u="none" strike="noStrike" kern="1200" cap="none" spc="5" baseline="0" dirty="0">
                  <a:solidFill>
                    <a:srgbClr val="000000"/>
                  </a:solidFill>
                  <a:uFillTx/>
                  <a:latin typeface="Arial" pitchFamily="34"/>
                  <a:ea typeface="Calibri" pitchFamily="34"/>
                  <a:cs typeface="Arial" pitchFamily="34"/>
                </a:rPr>
                <a:t> </a:t>
              </a:r>
              <a:r>
                <a:rPr lang="fr-FR" sz="600" b="0" i="0" u="none" strike="noStrike" kern="1200" cap="none" spc="5" baseline="0" dirty="0">
                  <a:solidFill>
                    <a:srgbClr val="000000"/>
                  </a:solidFill>
                  <a:uFillTx/>
                  <a:latin typeface="Arial" pitchFamily="34"/>
                  <a:ea typeface="Calibri" pitchFamily="34"/>
                  <a:cs typeface="Arial" pitchFamily="34"/>
                </a:rPr>
                <a:t>Les différents points de repères utilisés lors de la mesure de l’épaisseur osseuse sur CBCT </a:t>
              </a:r>
              <a:r>
                <a:rPr lang="fr-FR" sz="600" b="0" i="0" u="none" strike="noStrike" kern="1200" cap="none" spc="0" baseline="0" dirty="0">
                  <a:solidFill>
                    <a:srgbClr val="000000"/>
                  </a:solidFill>
                  <a:uFillTx/>
                  <a:latin typeface="Arial" pitchFamily="34"/>
                  <a:ea typeface="Calibri" pitchFamily="34"/>
                  <a:cs typeface="Arial" pitchFamily="34"/>
                </a:rPr>
                <a:t>(coupes coronales obliques)</a:t>
              </a:r>
              <a:r>
                <a:rPr lang="fr-FR" sz="600" b="0" i="0" u="none" strike="noStrike" kern="1200" cap="none" spc="5" baseline="0" dirty="0">
                  <a:solidFill>
                    <a:srgbClr val="000000"/>
                  </a:solidFill>
                  <a:uFillTx/>
                  <a:latin typeface="Arial" pitchFamily="34"/>
                  <a:ea typeface="Calibri" pitchFamily="34"/>
                  <a:cs typeface="Arial" pitchFamily="34"/>
                </a:rPr>
                <a:t> (Service ODF-CHU-ORAN).</a:t>
              </a:r>
              <a:endParaRPr lang="fr-FR" sz="900" b="0" i="0" u="none" strike="noStrike" kern="1200" cap="none" spc="0" baseline="0" dirty="0">
                <a:solidFill>
                  <a:srgbClr val="000000"/>
                </a:solidFill>
                <a:uFillTx/>
                <a:latin typeface="Arial" pitchFamily="34"/>
                <a:ea typeface="Calibri" pitchFamily="34"/>
                <a:cs typeface="Arial" pitchFamily="34"/>
              </a:endParaRPr>
            </a:p>
          </p:txBody>
        </p:sp>
        <p:grpSp>
          <p:nvGrpSpPr>
            <p:cNvPr id="8" name="Group 15">
              <a:extLst>
                <a:ext uri="{FF2B5EF4-FFF2-40B4-BE49-F238E27FC236}">
                  <a16:creationId xmlns:a16="http://schemas.microsoft.com/office/drawing/2014/main" id="{7BACA8CB-DEFA-FDD2-F0CB-53D293090315}"/>
                </a:ext>
              </a:extLst>
            </p:cNvPr>
            <p:cNvGrpSpPr/>
            <p:nvPr/>
          </p:nvGrpSpPr>
          <p:grpSpPr>
            <a:xfrm>
              <a:off x="3937287" y="1211278"/>
              <a:ext cx="3179459" cy="1789718"/>
              <a:chOff x="3937287" y="1211278"/>
              <a:chExt cx="3179459" cy="1789718"/>
            </a:xfrm>
          </p:grpSpPr>
          <p:grpSp>
            <p:nvGrpSpPr>
              <p:cNvPr id="9" name="Group 16">
                <a:extLst>
                  <a:ext uri="{FF2B5EF4-FFF2-40B4-BE49-F238E27FC236}">
                    <a16:creationId xmlns:a16="http://schemas.microsoft.com/office/drawing/2014/main" id="{A190EC88-D0F1-42ED-7132-5A05CC11FBA8}"/>
                  </a:ext>
                </a:extLst>
              </p:cNvPr>
              <p:cNvGrpSpPr/>
              <p:nvPr/>
            </p:nvGrpSpPr>
            <p:grpSpPr>
              <a:xfrm>
                <a:off x="3937287" y="1211278"/>
                <a:ext cx="3179459" cy="1789718"/>
                <a:chOff x="3937287" y="1211278"/>
                <a:chExt cx="3179459" cy="1789718"/>
              </a:xfrm>
            </p:grpSpPr>
            <p:grpSp>
              <p:nvGrpSpPr>
                <p:cNvPr id="10" name="Group 19">
                  <a:extLst>
                    <a:ext uri="{FF2B5EF4-FFF2-40B4-BE49-F238E27FC236}">
                      <a16:creationId xmlns:a16="http://schemas.microsoft.com/office/drawing/2014/main" id="{99F6AFD6-E643-61E4-E3CF-7DB0544A3D9B}"/>
                    </a:ext>
                  </a:extLst>
                </p:cNvPr>
                <p:cNvGrpSpPr/>
                <p:nvPr/>
              </p:nvGrpSpPr>
              <p:grpSpPr>
                <a:xfrm>
                  <a:off x="3937287" y="1211278"/>
                  <a:ext cx="3179459" cy="1789718"/>
                  <a:chOff x="3937287" y="1211278"/>
                  <a:chExt cx="3179459" cy="1789718"/>
                </a:xfrm>
              </p:grpSpPr>
              <p:pic>
                <p:nvPicPr>
                  <p:cNvPr id="11" name="Picture 21">
                    <a:extLst>
                      <a:ext uri="{FF2B5EF4-FFF2-40B4-BE49-F238E27FC236}">
                        <a16:creationId xmlns:a16="http://schemas.microsoft.com/office/drawing/2014/main" id="{FC75318C-F36A-62EF-3C0B-378CEBBC5FCC}"/>
                      </a:ext>
                    </a:extLst>
                  </p:cNvPr>
                  <p:cNvPicPr>
                    <a:picLocks noChangeAspect="1"/>
                  </p:cNvPicPr>
                  <p:nvPr/>
                </p:nvPicPr>
                <p:blipFill>
                  <a:blip r:embed="rId3"/>
                  <a:srcRect l="32838" r="49680"/>
                  <a:stretch>
                    <a:fillRect/>
                  </a:stretch>
                </p:blipFill>
                <p:spPr>
                  <a:xfrm>
                    <a:off x="5652829" y="1211278"/>
                    <a:ext cx="1463917" cy="1789718"/>
                  </a:xfrm>
                  <a:prstGeom prst="rect">
                    <a:avLst/>
                  </a:prstGeom>
                  <a:solidFill>
                    <a:srgbClr val="EDEDED"/>
                  </a:solidFill>
                  <a:ln cap="flat">
                    <a:noFill/>
                  </a:ln>
                </p:spPr>
              </p:pic>
              <p:sp>
                <p:nvSpPr>
                  <p:cNvPr id="12" name="Line Callout 2 (Accent Bar) 661">
                    <a:extLst>
                      <a:ext uri="{FF2B5EF4-FFF2-40B4-BE49-F238E27FC236}">
                        <a16:creationId xmlns:a16="http://schemas.microsoft.com/office/drawing/2014/main" id="{914DE67B-B109-0EAC-72AE-115796496FCC}"/>
                      </a:ext>
                    </a:extLst>
                  </p:cNvPr>
                  <p:cNvSpPr/>
                  <p:nvPr/>
                </p:nvSpPr>
                <p:spPr>
                  <a:xfrm flipH="1">
                    <a:off x="3937287" y="1375074"/>
                    <a:ext cx="1229355" cy="312807"/>
                  </a:xfrm>
                  <a:custGeom>
                    <a:avLst/>
                    <a:gdLst>
                      <a:gd name="f0" fmla="val w"/>
                      <a:gd name="f1" fmla="val h"/>
                      <a:gd name="f2" fmla="val ss"/>
                      <a:gd name="f3" fmla="val 0"/>
                      <a:gd name="f4" fmla="val 18750"/>
                      <a:gd name="f5" fmla="+- 0 0 8333"/>
                      <a:gd name="f6" fmla="+- 0 0 16667"/>
                      <a:gd name="f7" fmla="val 90753"/>
                      <a:gd name="f8" fmla="+- 0 0 92223"/>
                      <a:gd name="f9" fmla="abs f0"/>
                      <a:gd name="f10" fmla="abs f1"/>
                      <a:gd name="f11" fmla="abs f2"/>
                      <a:gd name="f12" fmla="?: f9 f0 1"/>
                      <a:gd name="f13" fmla="?: f10 f1 1"/>
                      <a:gd name="f14" fmla="?: f11 f2 1"/>
                      <a:gd name="f15" fmla="*/ f12 1 21600"/>
                      <a:gd name="f16" fmla="*/ f13 1 21600"/>
                      <a:gd name="f17" fmla="*/ 21600 f12 1"/>
                      <a:gd name="f18" fmla="*/ 21600 f13 1"/>
                      <a:gd name="f19" fmla="min f16 f15"/>
                      <a:gd name="f20" fmla="*/ f17 1 f14"/>
                      <a:gd name="f21" fmla="*/ f18 1 f14"/>
                      <a:gd name="f22" fmla="val f20"/>
                      <a:gd name="f23" fmla="val f21"/>
                      <a:gd name="f24" fmla="*/ f3 f19 1"/>
                      <a:gd name="f25" fmla="+- f23 0 f3"/>
                      <a:gd name="f26" fmla="+- f22 0 f3"/>
                      <a:gd name="f27" fmla="*/ f22 f19 1"/>
                      <a:gd name="f28" fmla="*/ f23 f19 1"/>
                      <a:gd name="f29" fmla="min f26 f25"/>
                      <a:gd name="f30" fmla="*/ f29 1 21600"/>
                      <a:gd name="f31" fmla="*/ f5 1 f30"/>
                      <a:gd name="f32" fmla="*/ f4 1 f30"/>
                      <a:gd name="f33" fmla="*/ f6 1 f30"/>
                      <a:gd name="f34" fmla="*/ f8 1 f30"/>
                      <a:gd name="f35" fmla="*/ f7 1 f30"/>
                      <a:gd name="f36" fmla="*/ f25 f32 1"/>
                      <a:gd name="f37" fmla="*/ f26 f31 1"/>
                      <a:gd name="f38" fmla="*/ f26 f33 1"/>
                      <a:gd name="f39" fmla="*/ f25 f35 1"/>
                      <a:gd name="f40" fmla="*/ f26 f34 1"/>
                      <a:gd name="f41" fmla="*/ f36 1 100000"/>
                      <a:gd name="f42" fmla="*/ f37 1 100000"/>
                      <a:gd name="f43" fmla="*/ f38 1 100000"/>
                      <a:gd name="f44" fmla="*/ f39 1 100000"/>
                      <a:gd name="f45" fmla="*/ f40 1 100000"/>
                      <a:gd name="f46" fmla="*/ f42 f19 1"/>
                      <a:gd name="f47" fmla="*/ f41 f19 1"/>
                      <a:gd name="f48" fmla="*/ f43 f19 1"/>
                      <a:gd name="f49" fmla="*/ f45 f19 1"/>
                      <a:gd name="f50" fmla="*/ f44 f19 1"/>
                    </a:gdLst>
                    <a:ahLst/>
                    <a:cxnLst>
                      <a:cxn ang="3cd4">
                        <a:pos x="hc" y="t"/>
                      </a:cxn>
                      <a:cxn ang="0">
                        <a:pos x="r" y="vc"/>
                      </a:cxn>
                      <a:cxn ang="cd4">
                        <a:pos x="hc" y="b"/>
                      </a:cxn>
                      <a:cxn ang="cd2">
                        <a:pos x="l" y="vc"/>
                      </a:cxn>
                    </a:cxnLst>
                    <a:rect l="f24" t="f24" r="f27" b="f28"/>
                    <a:pathLst>
                      <a:path stroke="0">
                        <a:moveTo>
                          <a:pt x="f24" y="f24"/>
                        </a:moveTo>
                        <a:lnTo>
                          <a:pt x="f27" y="f24"/>
                        </a:lnTo>
                        <a:lnTo>
                          <a:pt x="f27" y="f28"/>
                        </a:lnTo>
                        <a:lnTo>
                          <a:pt x="f24" y="f28"/>
                        </a:lnTo>
                        <a:close/>
                      </a:path>
                      <a:path fill="none">
                        <a:moveTo>
                          <a:pt x="f46" y="f24"/>
                        </a:moveTo>
                        <a:lnTo>
                          <a:pt x="f46" y="f28"/>
                        </a:lnTo>
                        <a:close/>
                      </a:path>
                      <a:path fill="none">
                        <a:moveTo>
                          <a:pt x="f46" y="f47"/>
                        </a:moveTo>
                        <a:lnTo>
                          <a:pt x="f48" y="f47"/>
                        </a:lnTo>
                        <a:lnTo>
                          <a:pt x="f49" y="f50"/>
                        </a:lnTo>
                      </a:path>
                    </a:pathLst>
                  </a:custGeom>
                  <a:noFill/>
                  <a:ln w="25402" cap="flat">
                    <a:solidFill>
                      <a:srgbClr val="FF0000"/>
                    </a:solidFill>
                    <a:prstDash val="solid"/>
                    <a:miter/>
                  </a:ln>
                </p:spPr>
                <p:txBody>
                  <a:bodyPr vert="horz" wrap="square" lIns="96112" tIns="48051" rIns="96112" bIns="48051" anchor="ctr" anchorCtr="1" compatLnSpc="1">
                    <a:noAutofit/>
                  </a:bodyPr>
                  <a:lstStyle/>
                  <a:p>
                    <a:pPr marL="0" marR="0" lvl="0" indent="0" algn="ctr" defTabSz="914400" rtl="0" fontAlgn="auto" hangingPunct="1">
                      <a:lnSpc>
                        <a:spcPct val="115000"/>
                      </a:lnSpc>
                      <a:spcBef>
                        <a:spcPts val="0"/>
                      </a:spcBef>
                      <a:spcAft>
                        <a:spcPts val="1050"/>
                      </a:spcAft>
                      <a:buNone/>
                      <a:tabLst/>
                      <a:defRPr sz="1800" b="0" i="0" u="none" strike="noStrike" kern="0" cap="none" spc="0" baseline="0">
                        <a:solidFill>
                          <a:srgbClr val="000000"/>
                        </a:solidFill>
                        <a:uFillTx/>
                      </a:defRPr>
                    </a:pPr>
                    <a:r>
                      <a:rPr lang="fr-FR" sz="600" b="1" i="0" u="none" strike="noStrike" kern="1200" cap="none" spc="0" baseline="0">
                        <a:solidFill>
                          <a:srgbClr val="000000"/>
                        </a:solidFill>
                        <a:uFillTx/>
                        <a:latin typeface="Arial" pitchFamily="34"/>
                        <a:ea typeface="Calibri" pitchFamily="34"/>
                        <a:cs typeface="Arial" pitchFamily="34"/>
                      </a:rPr>
                      <a:t>Jonction émail-cément (JEC) point de repère</a:t>
                    </a:r>
                    <a:endParaRPr lang="fr-FR" sz="900" b="1" i="0" u="none" strike="noStrike" kern="1200" cap="none" spc="0" baseline="0">
                      <a:solidFill>
                        <a:srgbClr val="000000"/>
                      </a:solidFill>
                      <a:uFillTx/>
                      <a:latin typeface="Arial" pitchFamily="34"/>
                      <a:ea typeface="Calibri" pitchFamily="34"/>
                      <a:cs typeface="Arial" pitchFamily="34"/>
                    </a:endParaRPr>
                  </a:p>
                </p:txBody>
              </p:sp>
              <p:sp>
                <p:nvSpPr>
                  <p:cNvPr id="13" name="Line Callout 2 (Accent Bar) 662">
                    <a:extLst>
                      <a:ext uri="{FF2B5EF4-FFF2-40B4-BE49-F238E27FC236}">
                        <a16:creationId xmlns:a16="http://schemas.microsoft.com/office/drawing/2014/main" id="{8E302FF0-C763-F09D-DEEC-F2524B52AA24}"/>
                      </a:ext>
                    </a:extLst>
                  </p:cNvPr>
                  <p:cNvSpPr/>
                  <p:nvPr/>
                </p:nvSpPr>
                <p:spPr>
                  <a:xfrm flipH="1">
                    <a:off x="3970599" y="1936177"/>
                    <a:ext cx="1196044" cy="416765"/>
                  </a:xfrm>
                  <a:custGeom>
                    <a:avLst/>
                    <a:gdLst>
                      <a:gd name="f0" fmla="val w"/>
                      <a:gd name="f1" fmla="val h"/>
                      <a:gd name="f2" fmla="val ss"/>
                      <a:gd name="f3" fmla="val 0"/>
                      <a:gd name="f4" fmla="val 18750"/>
                      <a:gd name="f5" fmla="+- 0 0 8333"/>
                      <a:gd name="f6" fmla="+- 0 0 16667"/>
                      <a:gd name="f7" fmla="+- 0 0 39376"/>
                      <a:gd name="f8" fmla="+- 0 0 89574"/>
                      <a:gd name="f9" fmla="abs f0"/>
                      <a:gd name="f10" fmla="abs f1"/>
                      <a:gd name="f11" fmla="abs f2"/>
                      <a:gd name="f12" fmla="?: f9 f0 1"/>
                      <a:gd name="f13" fmla="?: f10 f1 1"/>
                      <a:gd name="f14" fmla="?: f11 f2 1"/>
                      <a:gd name="f15" fmla="*/ f12 1 21600"/>
                      <a:gd name="f16" fmla="*/ f13 1 21600"/>
                      <a:gd name="f17" fmla="*/ 21600 f12 1"/>
                      <a:gd name="f18" fmla="*/ 21600 f13 1"/>
                      <a:gd name="f19" fmla="min f16 f15"/>
                      <a:gd name="f20" fmla="*/ f17 1 f14"/>
                      <a:gd name="f21" fmla="*/ f18 1 f14"/>
                      <a:gd name="f22" fmla="val f20"/>
                      <a:gd name="f23" fmla="val f21"/>
                      <a:gd name="f24" fmla="*/ f3 f19 1"/>
                      <a:gd name="f25" fmla="+- f23 0 f3"/>
                      <a:gd name="f26" fmla="+- f22 0 f3"/>
                      <a:gd name="f27" fmla="*/ f22 f19 1"/>
                      <a:gd name="f28" fmla="*/ f23 f19 1"/>
                      <a:gd name="f29" fmla="min f26 f25"/>
                      <a:gd name="f30" fmla="*/ f29 1 21600"/>
                      <a:gd name="f31" fmla="*/ f5 1 f30"/>
                      <a:gd name="f32" fmla="*/ f4 1 f30"/>
                      <a:gd name="f33" fmla="*/ f6 1 f30"/>
                      <a:gd name="f34" fmla="*/ f8 1 f30"/>
                      <a:gd name="f35" fmla="*/ f7 1 f30"/>
                      <a:gd name="f36" fmla="*/ f25 f32 1"/>
                      <a:gd name="f37" fmla="*/ f26 f31 1"/>
                      <a:gd name="f38" fmla="*/ f26 f33 1"/>
                      <a:gd name="f39" fmla="*/ f25 f35 1"/>
                      <a:gd name="f40" fmla="*/ f26 f34 1"/>
                      <a:gd name="f41" fmla="*/ f36 1 100000"/>
                      <a:gd name="f42" fmla="*/ f37 1 100000"/>
                      <a:gd name="f43" fmla="*/ f38 1 100000"/>
                      <a:gd name="f44" fmla="*/ f39 1 100000"/>
                      <a:gd name="f45" fmla="*/ f40 1 100000"/>
                      <a:gd name="f46" fmla="*/ f42 f19 1"/>
                      <a:gd name="f47" fmla="*/ f41 f19 1"/>
                      <a:gd name="f48" fmla="*/ f43 f19 1"/>
                      <a:gd name="f49" fmla="*/ f45 f19 1"/>
                      <a:gd name="f50" fmla="*/ f44 f19 1"/>
                    </a:gdLst>
                    <a:ahLst/>
                    <a:cxnLst>
                      <a:cxn ang="3cd4">
                        <a:pos x="hc" y="t"/>
                      </a:cxn>
                      <a:cxn ang="0">
                        <a:pos x="r" y="vc"/>
                      </a:cxn>
                      <a:cxn ang="cd4">
                        <a:pos x="hc" y="b"/>
                      </a:cxn>
                      <a:cxn ang="cd2">
                        <a:pos x="l" y="vc"/>
                      </a:cxn>
                    </a:cxnLst>
                    <a:rect l="f24" t="f24" r="f27" b="f28"/>
                    <a:pathLst>
                      <a:path stroke="0">
                        <a:moveTo>
                          <a:pt x="f24" y="f24"/>
                        </a:moveTo>
                        <a:lnTo>
                          <a:pt x="f27" y="f24"/>
                        </a:lnTo>
                        <a:lnTo>
                          <a:pt x="f27" y="f28"/>
                        </a:lnTo>
                        <a:lnTo>
                          <a:pt x="f24" y="f28"/>
                        </a:lnTo>
                        <a:close/>
                      </a:path>
                      <a:path fill="none">
                        <a:moveTo>
                          <a:pt x="f46" y="f24"/>
                        </a:moveTo>
                        <a:lnTo>
                          <a:pt x="f46" y="f28"/>
                        </a:lnTo>
                        <a:close/>
                      </a:path>
                      <a:path fill="none">
                        <a:moveTo>
                          <a:pt x="f46" y="f47"/>
                        </a:moveTo>
                        <a:lnTo>
                          <a:pt x="f48" y="f47"/>
                        </a:lnTo>
                        <a:lnTo>
                          <a:pt x="f49" y="f50"/>
                        </a:lnTo>
                      </a:path>
                    </a:pathLst>
                  </a:custGeom>
                  <a:noFill/>
                  <a:ln w="25402" cap="flat">
                    <a:solidFill>
                      <a:srgbClr val="FF0000"/>
                    </a:solidFill>
                    <a:prstDash val="solid"/>
                    <a:miter/>
                  </a:ln>
                </p:spPr>
                <p:txBody>
                  <a:bodyPr vert="horz" wrap="square" lIns="96112" tIns="48051" rIns="96112" bIns="48051" anchor="ctr" anchorCtr="1" compatLnSpc="1">
                    <a:noAutofit/>
                  </a:bodyPr>
                  <a:lstStyle/>
                  <a:p>
                    <a:pPr marL="0" marR="0" lvl="0" indent="0" algn="ctr" defTabSz="914400" rtl="0" fontAlgn="auto" hangingPunct="1">
                      <a:lnSpc>
                        <a:spcPct val="115000"/>
                      </a:lnSpc>
                      <a:spcBef>
                        <a:spcPts val="0"/>
                      </a:spcBef>
                      <a:spcAft>
                        <a:spcPts val="1050"/>
                      </a:spcAft>
                      <a:buNone/>
                      <a:tabLst/>
                      <a:defRPr sz="1800" b="0" i="0" u="none" strike="noStrike" kern="0" cap="none" spc="0" baseline="0">
                        <a:solidFill>
                          <a:srgbClr val="000000"/>
                        </a:solidFill>
                        <a:uFillTx/>
                      </a:defRPr>
                    </a:pPr>
                    <a:r>
                      <a:rPr lang="fr-FR" sz="700" b="1" i="0" u="none" strike="noStrike" kern="1200" cap="none" spc="0" baseline="0">
                        <a:solidFill>
                          <a:srgbClr val="000000"/>
                        </a:solidFill>
                        <a:uFillTx/>
                        <a:latin typeface="Arial" pitchFamily="34"/>
                        <a:ea typeface="Calibri" pitchFamily="34"/>
                        <a:cs typeface="Arial" pitchFamily="34"/>
                      </a:rPr>
                      <a:t>Site A :  Se situe à 3mm de la JEC</a:t>
                    </a:r>
                    <a:endParaRPr lang="fr-FR" sz="1000" b="1" i="0" u="none" strike="noStrike" kern="1200" cap="none" spc="0" baseline="0">
                      <a:solidFill>
                        <a:srgbClr val="000000"/>
                      </a:solidFill>
                      <a:uFillTx/>
                      <a:latin typeface="Arial" pitchFamily="34"/>
                      <a:ea typeface="Calibri" pitchFamily="34"/>
                      <a:cs typeface="Arial" pitchFamily="34"/>
                    </a:endParaRPr>
                  </a:p>
                </p:txBody>
              </p:sp>
              <p:sp>
                <p:nvSpPr>
                  <p:cNvPr id="14" name="Line Callout 2 (Accent Bar) 666">
                    <a:extLst>
                      <a:ext uri="{FF2B5EF4-FFF2-40B4-BE49-F238E27FC236}">
                        <a16:creationId xmlns:a16="http://schemas.microsoft.com/office/drawing/2014/main" id="{A0003A3D-DA86-9C69-FC91-2D1E8C216F82}"/>
                      </a:ext>
                    </a:extLst>
                  </p:cNvPr>
                  <p:cNvSpPr/>
                  <p:nvPr/>
                </p:nvSpPr>
                <p:spPr>
                  <a:xfrm flipH="1">
                    <a:off x="4165732" y="2410074"/>
                    <a:ext cx="1221117" cy="276688"/>
                  </a:xfrm>
                  <a:custGeom>
                    <a:avLst/>
                    <a:gdLst>
                      <a:gd name="f0" fmla="val w"/>
                      <a:gd name="f1" fmla="val h"/>
                      <a:gd name="f2" fmla="val ss"/>
                      <a:gd name="f3" fmla="val 0"/>
                      <a:gd name="f4" fmla="val 18750"/>
                      <a:gd name="f5" fmla="+- 0 0 8333"/>
                      <a:gd name="f6" fmla="+- 0 0 16667"/>
                      <a:gd name="f7" fmla="+- 0 0 170718"/>
                      <a:gd name="f8" fmla="+- 0 0 81643"/>
                      <a:gd name="f9" fmla="abs f0"/>
                      <a:gd name="f10" fmla="abs f1"/>
                      <a:gd name="f11" fmla="abs f2"/>
                      <a:gd name="f12" fmla="?: f9 f0 1"/>
                      <a:gd name="f13" fmla="?: f10 f1 1"/>
                      <a:gd name="f14" fmla="?: f11 f2 1"/>
                      <a:gd name="f15" fmla="*/ f12 1 21600"/>
                      <a:gd name="f16" fmla="*/ f13 1 21600"/>
                      <a:gd name="f17" fmla="*/ 21600 f12 1"/>
                      <a:gd name="f18" fmla="*/ 21600 f13 1"/>
                      <a:gd name="f19" fmla="min f16 f15"/>
                      <a:gd name="f20" fmla="*/ f17 1 f14"/>
                      <a:gd name="f21" fmla="*/ f18 1 f14"/>
                      <a:gd name="f22" fmla="val f20"/>
                      <a:gd name="f23" fmla="val f21"/>
                      <a:gd name="f24" fmla="*/ f3 f19 1"/>
                      <a:gd name="f25" fmla="+- f23 0 f3"/>
                      <a:gd name="f26" fmla="+- f22 0 f3"/>
                      <a:gd name="f27" fmla="*/ f22 f19 1"/>
                      <a:gd name="f28" fmla="*/ f23 f19 1"/>
                      <a:gd name="f29" fmla="min f26 f25"/>
                      <a:gd name="f30" fmla="*/ f29 1 21600"/>
                      <a:gd name="f31" fmla="*/ f5 1 f30"/>
                      <a:gd name="f32" fmla="*/ f4 1 f30"/>
                      <a:gd name="f33" fmla="*/ f6 1 f30"/>
                      <a:gd name="f34" fmla="*/ f8 1 f30"/>
                      <a:gd name="f35" fmla="*/ f7 1 f30"/>
                      <a:gd name="f36" fmla="*/ f25 f32 1"/>
                      <a:gd name="f37" fmla="*/ f26 f31 1"/>
                      <a:gd name="f38" fmla="*/ f26 f33 1"/>
                      <a:gd name="f39" fmla="*/ f25 f35 1"/>
                      <a:gd name="f40" fmla="*/ f26 f34 1"/>
                      <a:gd name="f41" fmla="*/ f36 1 100000"/>
                      <a:gd name="f42" fmla="*/ f37 1 100000"/>
                      <a:gd name="f43" fmla="*/ f38 1 100000"/>
                      <a:gd name="f44" fmla="*/ f39 1 100000"/>
                      <a:gd name="f45" fmla="*/ f40 1 100000"/>
                      <a:gd name="f46" fmla="*/ f42 f19 1"/>
                      <a:gd name="f47" fmla="*/ f41 f19 1"/>
                      <a:gd name="f48" fmla="*/ f43 f19 1"/>
                      <a:gd name="f49" fmla="*/ f45 f19 1"/>
                      <a:gd name="f50" fmla="*/ f44 f19 1"/>
                    </a:gdLst>
                    <a:ahLst/>
                    <a:cxnLst>
                      <a:cxn ang="3cd4">
                        <a:pos x="hc" y="t"/>
                      </a:cxn>
                      <a:cxn ang="0">
                        <a:pos x="r" y="vc"/>
                      </a:cxn>
                      <a:cxn ang="cd4">
                        <a:pos x="hc" y="b"/>
                      </a:cxn>
                      <a:cxn ang="cd2">
                        <a:pos x="l" y="vc"/>
                      </a:cxn>
                    </a:cxnLst>
                    <a:rect l="f24" t="f24" r="f27" b="f28"/>
                    <a:pathLst>
                      <a:path stroke="0">
                        <a:moveTo>
                          <a:pt x="f24" y="f24"/>
                        </a:moveTo>
                        <a:lnTo>
                          <a:pt x="f27" y="f24"/>
                        </a:lnTo>
                        <a:lnTo>
                          <a:pt x="f27" y="f28"/>
                        </a:lnTo>
                        <a:lnTo>
                          <a:pt x="f24" y="f28"/>
                        </a:lnTo>
                        <a:close/>
                      </a:path>
                      <a:path fill="none">
                        <a:moveTo>
                          <a:pt x="f46" y="f24"/>
                        </a:moveTo>
                        <a:lnTo>
                          <a:pt x="f46" y="f28"/>
                        </a:lnTo>
                        <a:close/>
                      </a:path>
                      <a:path fill="none">
                        <a:moveTo>
                          <a:pt x="f46" y="f47"/>
                        </a:moveTo>
                        <a:lnTo>
                          <a:pt x="f48" y="f47"/>
                        </a:lnTo>
                        <a:lnTo>
                          <a:pt x="f49" y="f50"/>
                        </a:lnTo>
                      </a:path>
                    </a:pathLst>
                  </a:custGeom>
                  <a:noFill/>
                  <a:ln w="25402" cap="flat">
                    <a:solidFill>
                      <a:srgbClr val="FF0000"/>
                    </a:solidFill>
                    <a:prstDash val="solid"/>
                    <a:miter/>
                  </a:ln>
                </p:spPr>
                <p:txBody>
                  <a:bodyPr vert="horz" wrap="square" lIns="96112" tIns="48051" rIns="96112" bIns="48051" anchor="ctr" anchorCtr="1" compatLnSpc="1">
                    <a:noAutofit/>
                  </a:bodyPr>
                  <a:lstStyle/>
                  <a:p>
                    <a:pPr marL="0" marR="0" lvl="0" indent="0" algn="ctr" defTabSz="914400" rtl="0" fontAlgn="auto" hangingPunct="1">
                      <a:lnSpc>
                        <a:spcPct val="115000"/>
                      </a:lnSpc>
                      <a:spcBef>
                        <a:spcPts val="0"/>
                      </a:spcBef>
                      <a:spcAft>
                        <a:spcPts val="1050"/>
                      </a:spcAft>
                      <a:buNone/>
                      <a:tabLst/>
                      <a:defRPr sz="1800" b="0" i="0" u="none" strike="noStrike" kern="0" cap="none" spc="0" baseline="0">
                        <a:solidFill>
                          <a:srgbClr val="000000"/>
                        </a:solidFill>
                        <a:uFillTx/>
                      </a:defRPr>
                    </a:pPr>
                    <a:r>
                      <a:rPr lang="fr-FR" sz="700" b="1" i="0" u="none" strike="noStrike" kern="1200" cap="none" spc="0" baseline="0">
                        <a:solidFill>
                          <a:srgbClr val="000000"/>
                        </a:solidFill>
                        <a:uFillTx/>
                        <a:latin typeface="Arial" pitchFamily="34"/>
                        <a:ea typeface="Calibri" pitchFamily="34"/>
                        <a:cs typeface="Arial" pitchFamily="34"/>
                      </a:rPr>
                      <a:t>Site B :  Se situe à 6mm de la JEC</a:t>
                    </a:r>
                    <a:endParaRPr lang="fr-FR" sz="1000" b="1" i="0" u="none" strike="noStrike" kern="1200" cap="none" spc="0" baseline="0">
                      <a:solidFill>
                        <a:srgbClr val="000000"/>
                      </a:solidFill>
                      <a:uFillTx/>
                      <a:latin typeface="Arial" pitchFamily="34"/>
                      <a:ea typeface="Calibri" pitchFamily="34"/>
                      <a:cs typeface="Arial" pitchFamily="34"/>
                    </a:endParaRPr>
                  </a:p>
                </p:txBody>
              </p:sp>
            </p:grpSp>
            <p:sp>
              <p:nvSpPr>
                <p:cNvPr id="15" name="Oval 20">
                  <a:extLst>
                    <a:ext uri="{FF2B5EF4-FFF2-40B4-BE49-F238E27FC236}">
                      <a16:creationId xmlns:a16="http://schemas.microsoft.com/office/drawing/2014/main" id="{EBE81F26-2F3F-B7E8-6C10-636832580A6B}"/>
                    </a:ext>
                  </a:extLst>
                </p:cNvPr>
                <p:cNvSpPr/>
                <p:nvPr/>
              </p:nvSpPr>
              <p:spPr>
                <a:xfrm flipH="1" flipV="1">
                  <a:off x="6225290" y="1641732"/>
                  <a:ext cx="51672" cy="462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25402" cap="flat">
                  <a:solidFill>
                    <a:srgbClr val="FF0000"/>
                  </a:solidFill>
                  <a:prstDash val="solid"/>
                  <a:miter/>
                </a:ln>
              </p:spPr>
              <p:txBody>
                <a:bodyPr vert="horz" wrap="square" lIns="96112" tIns="48051" rIns="96112" bIns="4805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0" b="0" i="0" u="none" strike="noStrike" kern="1200" cap="none" spc="0" baseline="0">
                    <a:solidFill>
                      <a:srgbClr val="000000"/>
                    </a:solidFill>
                    <a:uFillTx/>
                    <a:latin typeface="Calibri"/>
                  </a:endParaRPr>
                </a:p>
              </p:txBody>
            </p:sp>
          </p:grpSp>
          <p:sp>
            <p:nvSpPr>
              <p:cNvPr id="16" name="Oval 17">
                <a:extLst>
                  <a:ext uri="{FF2B5EF4-FFF2-40B4-BE49-F238E27FC236}">
                    <a16:creationId xmlns:a16="http://schemas.microsoft.com/office/drawing/2014/main" id="{C2F5DF21-7962-5EE1-07C2-8C18ED96AA80}"/>
                  </a:ext>
                </a:extLst>
              </p:cNvPr>
              <p:cNvSpPr/>
              <p:nvPr/>
            </p:nvSpPr>
            <p:spPr>
              <a:xfrm flipH="1" flipV="1">
                <a:off x="6301633" y="1744217"/>
                <a:ext cx="51499" cy="4611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25402" cap="flat">
                <a:solidFill>
                  <a:srgbClr val="FF0000"/>
                </a:solidFill>
                <a:prstDash val="solid"/>
                <a:miter/>
              </a:ln>
            </p:spPr>
            <p:txBody>
              <a:bodyPr vert="horz" wrap="square" lIns="96112" tIns="48051" rIns="96112" bIns="4805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0" b="0" i="0" u="none" strike="noStrike" kern="1200" cap="none" spc="0" baseline="0">
                  <a:solidFill>
                    <a:srgbClr val="000000"/>
                  </a:solidFill>
                  <a:uFillTx/>
                  <a:latin typeface="Calibri"/>
                </a:endParaRPr>
              </a:p>
            </p:txBody>
          </p:sp>
          <p:sp>
            <p:nvSpPr>
              <p:cNvPr id="17" name="Oval 18">
                <a:extLst>
                  <a:ext uri="{FF2B5EF4-FFF2-40B4-BE49-F238E27FC236}">
                    <a16:creationId xmlns:a16="http://schemas.microsoft.com/office/drawing/2014/main" id="{F0CCAB4B-EEFC-9A72-669B-AAF1875E4093}"/>
                  </a:ext>
                </a:extLst>
              </p:cNvPr>
              <p:cNvSpPr/>
              <p:nvPr/>
            </p:nvSpPr>
            <p:spPr>
              <a:xfrm flipH="1" flipV="1">
                <a:off x="6368649" y="1874035"/>
                <a:ext cx="51672" cy="462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25402" cap="flat">
                <a:solidFill>
                  <a:srgbClr val="FF0000"/>
                </a:solidFill>
                <a:prstDash val="solid"/>
                <a:miter/>
              </a:ln>
            </p:spPr>
            <p:txBody>
              <a:bodyPr vert="horz" wrap="square" lIns="96112" tIns="48051" rIns="96112" bIns="4805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0" b="0" i="0" u="none" strike="noStrike" kern="1200" cap="none" spc="0" baseline="0">
                  <a:solidFill>
                    <a:srgbClr val="000000"/>
                  </a:solidFill>
                  <a:uFillTx/>
                  <a:latin typeface="Calibri"/>
                </a:endParaRPr>
              </a:p>
            </p:txBody>
          </p:sp>
        </p:grpSp>
      </p:grpSp>
      <p:pic>
        <p:nvPicPr>
          <p:cNvPr id="18" name="Image 10">
            <a:extLst>
              <a:ext uri="{FF2B5EF4-FFF2-40B4-BE49-F238E27FC236}">
                <a16:creationId xmlns:a16="http://schemas.microsoft.com/office/drawing/2014/main" id="{FC39D481-3896-9ACF-8F8D-C3431549D145}"/>
              </a:ext>
            </a:extLst>
          </p:cNvPr>
          <p:cNvPicPr>
            <a:picLocks noChangeAspect="1"/>
          </p:cNvPicPr>
          <p:nvPr/>
        </p:nvPicPr>
        <p:blipFill>
          <a:blip r:embed="rId4"/>
          <a:srcRect l="35776" t="14098" r="35436" b="33443"/>
          <a:stretch>
            <a:fillRect/>
          </a:stretch>
        </p:blipFill>
        <p:spPr>
          <a:xfrm>
            <a:off x="349344" y="3529894"/>
            <a:ext cx="1511484" cy="1510095"/>
          </a:xfrm>
          <a:prstGeom prst="rect">
            <a:avLst/>
          </a:prstGeom>
          <a:solidFill>
            <a:srgbClr val="EDEDED"/>
          </a:solidFill>
          <a:ln w="9528" cap="flat">
            <a:solidFill>
              <a:srgbClr val="FFFF00"/>
            </a:solidFill>
            <a:prstDash val="solid"/>
            <a:miter/>
          </a:ln>
        </p:spPr>
      </p:pic>
      <p:grpSp>
        <p:nvGrpSpPr>
          <p:cNvPr id="19" name="Group 26">
            <a:extLst>
              <a:ext uri="{FF2B5EF4-FFF2-40B4-BE49-F238E27FC236}">
                <a16:creationId xmlns:a16="http://schemas.microsoft.com/office/drawing/2014/main" id="{EDCEEA9A-4A50-7BCD-AED9-121770676503}"/>
              </a:ext>
            </a:extLst>
          </p:cNvPr>
          <p:cNvGrpSpPr/>
          <p:nvPr/>
        </p:nvGrpSpPr>
        <p:grpSpPr>
          <a:xfrm>
            <a:off x="2103280" y="3686704"/>
            <a:ext cx="1645737" cy="357850"/>
            <a:chOff x="2089632" y="3714000"/>
            <a:chExt cx="1645737" cy="357850"/>
          </a:xfrm>
        </p:grpSpPr>
        <p:sp>
          <p:nvSpPr>
            <p:cNvPr id="20" name="ZoneTexte 113">
              <a:extLst>
                <a:ext uri="{FF2B5EF4-FFF2-40B4-BE49-F238E27FC236}">
                  <a16:creationId xmlns:a16="http://schemas.microsoft.com/office/drawing/2014/main" id="{AD1A684F-017A-439E-20C5-4351335AF89B}"/>
                </a:ext>
              </a:extLst>
            </p:cNvPr>
            <p:cNvSpPr txBox="1"/>
            <p:nvPr/>
          </p:nvSpPr>
          <p:spPr>
            <a:xfrm>
              <a:off x="2143874" y="3714000"/>
              <a:ext cx="1428018"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a:solidFill>
                    <a:srgbClr val="000000"/>
                  </a:solidFill>
                  <a:uFillTx/>
                  <a:latin typeface="Calibri"/>
                </a:rPr>
                <a:t>Expérimental:  sites opérés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a:solidFill>
                    <a:srgbClr val="FF6600"/>
                  </a:solidFill>
                  <a:uFillTx/>
                  <a:latin typeface="Calibri"/>
                </a:rPr>
                <a:t>(Blocs antérieurs)</a:t>
              </a:r>
            </a:p>
          </p:txBody>
        </p:sp>
        <p:sp>
          <p:nvSpPr>
            <p:cNvPr id="21" name="Callout: Bent Line with Border and Accent Bar 28">
              <a:extLst>
                <a:ext uri="{FF2B5EF4-FFF2-40B4-BE49-F238E27FC236}">
                  <a16:creationId xmlns:a16="http://schemas.microsoft.com/office/drawing/2014/main" id="{9CD72BFA-91C0-5844-4192-F2B668074B29}"/>
                </a:ext>
              </a:extLst>
            </p:cNvPr>
            <p:cNvSpPr/>
            <p:nvPr/>
          </p:nvSpPr>
          <p:spPr>
            <a:xfrm>
              <a:off x="2089632" y="3733294"/>
              <a:ext cx="1645737" cy="338556"/>
            </a:xfrm>
            <a:custGeom>
              <a:avLst/>
              <a:gdLst>
                <a:gd name="f0" fmla="val w"/>
                <a:gd name="f1" fmla="val h"/>
                <a:gd name="f2" fmla="val ss"/>
                <a:gd name="f3" fmla="val 0"/>
                <a:gd name="f4" fmla="val 18750"/>
                <a:gd name="f5" fmla="+- 0 0 8333"/>
                <a:gd name="f6" fmla="val 26719"/>
                <a:gd name="f7" fmla="+- 0 0 24990"/>
                <a:gd name="f8" fmla="val 140392"/>
                <a:gd name="f9" fmla="+- 0 0 37378"/>
                <a:gd name="f10" fmla="abs f0"/>
                <a:gd name="f11" fmla="abs f1"/>
                <a:gd name="f12" fmla="abs f2"/>
                <a:gd name="f13" fmla="?: f10 f0 1"/>
                <a:gd name="f14" fmla="?: f11 f1 1"/>
                <a:gd name="f15" fmla="?: f12 f2 1"/>
                <a:gd name="f16" fmla="*/ f13 1 21600"/>
                <a:gd name="f17" fmla="*/ f14 1 21600"/>
                <a:gd name="f18" fmla="*/ 21600 f13 1"/>
                <a:gd name="f19" fmla="*/ 21600 f14 1"/>
                <a:gd name="f20" fmla="min f17 f16"/>
                <a:gd name="f21" fmla="*/ f18 1 f15"/>
                <a:gd name="f22" fmla="*/ f19 1 f15"/>
                <a:gd name="f23" fmla="val f21"/>
                <a:gd name="f24" fmla="val f22"/>
                <a:gd name="f25" fmla="*/ f3 f20 1"/>
                <a:gd name="f26" fmla="+- f24 0 f3"/>
                <a:gd name="f27" fmla="+- f23 0 f3"/>
                <a:gd name="f28" fmla="*/ f23 f20 1"/>
                <a:gd name="f29" fmla="*/ f24 f20 1"/>
                <a:gd name="f30" fmla="min f27 f26"/>
                <a:gd name="f31" fmla="*/ f30 1 21600"/>
                <a:gd name="f32" fmla="*/ f5 1 f31"/>
                <a:gd name="f33" fmla="*/ f4 1 f31"/>
                <a:gd name="f34" fmla="*/ f7 1 f31"/>
                <a:gd name="f35" fmla="*/ f6 1 f31"/>
                <a:gd name="f36" fmla="*/ f9 1 f31"/>
                <a:gd name="f37" fmla="*/ f8 1 f31"/>
                <a:gd name="f38" fmla="*/ f26 f33 1"/>
                <a:gd name="f39" fmla="*/ f27 f32 1"/>
                <a:gd name="f40" fmla="*/ f26 f35 1"/>
                <a:gd name="f41" fmla="*/ f27 f34 1"/>
                <a:gd name="f42" fmla="*/ f26 f37 1"/>
                <a:gd name="f43" fmla="*/ f27 f36 1"/>
                <a:gd name="f44" fmla="*/ f38 1 100000"/>
                <a:gd name="f45" fmla="*/ f39 1 100000"/>
                <a:gd name="f46" fmla="*/ f40 1 100000"/>
                <a:gd name="f47" fmla="*/ f41 1 100000"/>
                <a:gd name="f48" fmla="*/ f42 1 100000"/>
                <a:gd name="f49" fmla="*/ f43 1 100000"/>
                <a:gd name="f50" fmla="*/ f45 f20 1"/>
                <a:gd name="f51" fmla="*/ f44 f20 1"/>
                <a:gd name="f52" fmla="*/ f47 f20 1"/>
                <a:gd name="f53" fmla="*/ f46 f20 1"/>
                <a:gd name="f54" fmla="*/ f49 f20 1"/>
                <a:gd name="f55" fmla="*/ f48 f20 1"/>
              </a:gdLst>
              <a:ahLst/>
              <a:cxnLst>
                <a:cxn ang="3cd4">
                  <a:pos x="hc" y="t"/>
                </a:cxn>
                <a:cxn ang="0">
                  <a:pos x="r" y="vc"/>
                </a:cxn>
                <a:cxn ang="cd4">
                  <a:pos x="hc" y="b"/>
                </a:cxn>
                <a:cxn ang="cd2">
                  <a:pos x="l" y="vc"/>
                </a:cxn>
              </a:cxnLst>
              <a:rect l="f25" t="f25" r="f28" b="f29"/>
              <a:pathLst>
                <a:path>
                  <a:moveTo>
                    <a:pt x="f25" y="f25"/>
                  </a:moveTo>
                  <a:lnTo>
                    <a:pt x="f28" y="f25"/>
                  </a:lnTo>
                  <a:lnTo>
                    <a:pt x="f28" y="f29"/>
                  </a:lnTo>
                  <a:lnTo>
                    <a:pt x="f25" y="f29"/>
                  </a:lnTo>
                  <a:close/>
                </a:path>
                <a:path fill="none">
                  <a:moveTo>
                    <a:pt x="f50" y="f25"/>
                  </a:moveTo>
                  <a:lnTo>
                    <a:pt x="f50" y="f29"/>
                  </a:lnTo>
                  <a:close/>
                </a:path>
                <a:path fill="none">
                  <a:moveTo>
                    <a:pt x="f50" y="f51"/>
                  </a:moveTo>
                  <a:lnTo>
                    <a:pt x="f52" y="f53"/>
                  </a:lnTo>
                  <a:lnTo>
                    <a:pt x="f54" y="f55"/>
                  </a:lnTo>
                </a:path>
              </a:pathLst>
            </a:custGeom>
            <a:noFill/>
            <a:ln w="12701"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50" b="0" i="0" u="none" strike="noStrike" kern="1200" cap="none" spc="0" baseline="0">
                <a:solidFill>
                  <a:srgbClr val="FFFFFF"/>
                </a:solidFill>
                <a:uFillTx/>
                <a:latin typeface="Calibri"/>
              </a:endParaRPr>
            </a:p>
          </p:txBody>
        </p:sp>
      </p:grpSp>
      <p:grpSp>
        <p:nvGrpSpPr>
          <p:cNvPr id="22" name="Group 29">
            <a:extLst>
              <a:ext uri="{FF2B5EF4-FFF2-40B4-BE49-F238E27FC236}">
                <a16:creationId xmlns:a16="http://schemas.microsoft.com/office/drawing/2014/main" id="{EC53F449-06D3-2B9F-67A3-2EF626B42D58}"/>
              </a:ext>
            </a:extLst>
          </p:cNvPr>
          <p:cNvGrpSpPr/>
          <p:nvPr/>
        </p:nvGrpSpPr>
        <p:grpSpPr>
          <a:xfrm>
            <a:off x="2123684" y="4528715"/>
            <a:ext cx="1645737" cy="461662"/>
            <a:chOff x="2123684" y="4569659"/>
            <a:chExt cx="1645737" cy="461662"/>
          </a:xfrm>
        </p:grpSpPr>
        <p:sp>
          <p:nvSpPr>
            <p:cNvPr id="23" name="ZoneTexte 6">
              <a:extLst>
                <a:ext uri="{FF2B5EF4-FFF2-40B4-BE49-F238E27FC236}">
                  <a16:creationId xmlns:a16="http://schemas.microsoft.com/office/drawing/2014/main" id="{E395BFE4-64E6-DB74-075D-90228AB7B117}"/>
                </a:ext>
              </a:extLst>
            </p:cNvPr>
            <p:cNvSpPr txBox="1"/>
            <p:nvPr/>
          </p:nvSpPr>
          <p:spPr>
            <a:xfrm>
              <a:off x="2123684" y="4569659"/>
              <a:ext cx="1365738"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a:solidFill>
                    <a:srgbClr val="000000"/>
                  </a:solidFill>
                  <a:uFillTx/>
                  <a:latin typeface="Calibri"/>
                </a:rPr>
                <a:t>Témoin:  sites non opérés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800" b="1" i="0" u="none" strike="noStrike" kern="1200" cap="none" spc="0" baseline="0">
                  <a:solidFill>
                    <a:srgbClr val="FF6600"/>
                  </a:solidFill>
                  <a:uFillTx/>
                  <a:latin typeface="Calibri"/>
                </a:rPr>
                <a:t>(Blocs postérieurs)</a:t>
              </a:r>
            </a:p>
          </p:txBody>
        </p:sp>
        <p:sp>
          <p:nvSpPr>
            <p:cNvPr id="24" name="Callout: Bent Line with Border and Accent Bar 31">
              <a:extLst>
                <a:ext uri="{FF2B5EF4-FFF2-40B4-BE49-F238E27FC236}">
                  <a16:creationId xmlns:a16="http://schemas.microsoft.com/office/drawing/2014/main" id="{F2AA3834-8805-0AC8-A209-2720EAF96A04}"/>
                </a:ext>
              </a:extLst>
            </p:cNvPr>
            <p:cNvSpPr/>
            <p:nvPr/>
          </p:nvSpPr>
          <p:spPr>
            <a:xfrm>
              <a:off x="2123684" y="4582561"/>
              <a:ext cx="1645737" cy="310694"/>
            </a:xfrm>
            <a:custGeom>
              <a:avLst/>
              <a:gdLst>
                <a:gd name="f0" fmla="val w"/>
                <a:gd name="f1" fmla="val h"/>
                <a:gd name="f2" fmla="val ss"/>
                <a:gd name="f3" fmla="val 0"/>
                <a:gd name="f4" fmla="val 18750"/>
                <a:gd name="f5" fmla="+- 0 0 8333"/>
                <a:gd name="f6" fmla="val 25415"/>
                <a:gd name="f7" fmla="+- 0 0 24046"/>
                <a:gd name="f8" fmla="val 3884"/>
                <a:gd name="f9" fmla="+- 0 0 57324"/>
                <a:gd name="f10" fmla="abs f0"/>
                <a:gd name="f11" fmla="abs f1"/>
                <a:gd name="f12" fmla="abs f2"/>
                <a:gd name="f13" fmla="?: f10 f0 1"/>
                <a:gd name="f14" fmla="?: f11 f1 1"/>
                <a:gd name="f15" fmla="?: f12 f2 1"/>
                <a:gd name="f16" fmla="*/ f13 1 21600"/>
                <a:gd name="f17" fmla="*/ f14 1 21600"/>
                <a:gd name="f18" fmla="*/ 21600 f13 1"/>
                <a:gd name="f19" fmla="*/ 21600 f14 1"/>
                <a:gd name="f20" fmla="min f17 f16"/>
                <a:gd name="f21" fmla="*/ f18 1 f15"/>
                <a:gd name="f22" fmla="*/ f19 1 f15"/>
                <a:gd name="f23" fmla="val f21"/>
                <a:gd name="f24" fmla="val f22"/>
                <a:gd name="f25" fmla="*/ f3 f20 1"/>
                <a:gd name="f26" fmla="+- f24 0 f3"/>
                <a:gd name="f27" fmla="+- f23 0 f3"/>
                <a:gd name="f28" fmla="*/ f23 f20 1"/>
                <a:gd name="f29" fmla="*/ f24 f20 1"/>
                <a:gd name="f30" fmla="min f27 f26"/>
                <a:gd name="f31" fmla="*/ f30 1 21600"/>
                <a:gd name="f32" fmla="*/ f5 1 f31"/>
                <a:gd name="f33" fmla="*/ f4 1 f31"/>
                <a:gd name="f34" fmla="*/ f7 1 f31"/>
                <a:gd name="f35" fmla="*/ f6 1 f31"/>
                <a:gd name="f36" fmla="*/ f9 1 f31"/>
                <a:gd name="f37" fmla="*/ f8 1 f31"/>
                <a:gd name="f38" fmla="*/ f26 f33 1"/>
                <a:gd name="f39" fmla="*/ f27 f32 1"/>
                <a:gd name="f40" fmla="*/ f26 f35 1"/>
                <a:gd name="f41" fmla="*/ f27 f34 1"/>
                <a:gd name="f42" fmla="*/ f26 f37 1"/>
                <a:gd name="f43" fmla="*/ f27 f36 1"/>
                <a:gd name="f44" fmla="*/ f38 1 100000"/>
                <a:gd name="f45" fmla="*/ f39 1 100000"/>
                <a:gd name="f46" fmla="*/ f40 1 100000"/>
                <a:gd name="f47" fmla="*/ f41 1 100000"/>
                <a:gd name="f48" fmla="*/ f42 1 100000"/>
                <a:gd name="f49" fmla="*/ f43 1 100000"/>
                <a:gd name="f50" fmla="*/ f45 f20 1"/>
                <a:gd name="f51" fmla="*/ f44 f20 1"/>
                <a:gd name="f52" fmla="*/ f47 f20 1"/>
                <a:gd name="f53" fmla="*/ f46 f20 1"/>
                <a:gd name="f54" fmla="*/ f49 f20 1"/>
                <a:gd name="f55" fmla="*/ f48 f20 1"/>
              </a:gdLst>
              <a:ahLst/>
              <a:cxnLst>
                <a:cxn ang="3cd4">
                  <a:pos x="hc" y="t"/>
                </a:cxn>
                <a:cxn ang="0">
                  <a:pos x="r" y="vc"/>
                </a:cxn>
                <a:cxn ang="cd4">
                  <a:pos x="hc" y="b"/>
                </a:cxn>
                <a:cxn ang="cd2">
                  <a:pos x="l" y="vc"/>
                </a:cxn>
              </a:cxnLst>
              <a:rect l="f25" t="f25" r="f28" b="f29"/>
              <a:pathLst>
                <a:path>
                  <a:moveTo>
                    <a:pt x="f25" y="f25"/>
                  </a:moveTo>
                  <a:lnTo>
                    <a:pt x="f28" y="f25"/>
                  </a:lnTo>
                  <a:lnTo>
                    <a:pt x="f28" y="f29"/>
                  </a:lnTo>
                  <a:lnTo>
                    <a:pt x="f25" y="f29"/>
                  </a:lnTo>
                  <a:close/>
                </a:path>
                <a:path fill="none">
                  <a:moveTo>
                    <a:pt x="f50" y="f25"/>
                  </a:moveTo>
                  <a:lnTo>
                    <a:pt x="f50" y="f29"/>
                  </a:lnTo>
                  <a:close/>
                </a:path>
                <a:path fill="none">
                  <a:moveTo>
                    <a:pt x="f50" y="f51"/>
                  </a:moveTo>
                  <a:lnTo>
                    <a:pt x="f52" y="f53"/>
                  </a:lnTo>
                  <a:lnTo>
                    <a:pt x="f54" y="f55"/>
                  </a:lnTo>
                </a:path>
              </a:pathLst>
            </a:custGeom>
            <a:noFill/>
            <a:ln w="6345"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50" b="0" i="0" u="none" strike="noStrike" kern="1200" cap="none" spc="0" baseline="0">
                <a:solidFill>
                  <a:srgbClr val="FFFFFF"/>
                </a:solidFill>
                <a:uFillTx/>
                <a:latin typeface="Calibri"/>
              </a:endParaRPr>
            </a:p>
          </p:txBody>
        </p:sp>
      </p:grpSp>
      <p:grpSp>
        <p:nvGrpSpPr>
          <p:cNvPr id="25" name="Group 32">
            <a:extLst>
              <a:ext uri="{FF2B5EF4-FFF2-40B4-BE49-F238E27FC236}">
                <a16:creationId xmlns:a16="http://schemas.microsoft.com/office/drawing/2014/main" id="{54697BFD-9CFE-3374-BFB6-BE2D2B13AE49}"/>
              </a:ext>
            </a:extLst>
          </p:cNvPr>
          <p:cNvGrpSpPr/>
          <p:nvPr/>
        </p:nvGrpSpPr>
        <p:grpSpPr>
          <a:xfrm>
            <a:off x="7193443" y="1203737"/>
            <a:ext cx="4560872" cy="2018099"/>
            <a:chOff x="7147663" y="1225625"/>
            <a:chExt cx="4763228" cy="2394804"/>
          </a:xfrm>
        </p:grpSpPr>
        <p:grpSp>
          <p:nvGrpSpPr>
            <p:cNvPr id="26" name="Group 33">
              <a:extLst>
                <a:ext uri="{FF2B5EF4-FFF2-40B4-BE49-F238E27FC236}">
                  <a16:creationId xmlns:a16="http://schemas.microsoft.com/office/drawing/2014/main" id="{6BA23419-5031-4876-4DB3-64D72B9CF20A}"/>
                </a:ext>
              </a:extLst>
            </p:cNvPr>
            <p:cNvGrpSpPr/>
            <p:nvPr/>
          </p:nvGrpSpPr>
          <p:grpSpPr>
            <a:xfrm>
              <a:off x="7270348" y="1225625"/>
              <a:ext cx="4640543" cy="1988692"/>
              <a:chOff x="7270348" y="1225625"/>
              <a:chExt cx="4640543" cy="1988692"/>
            </a:xfrm>
          </p:grpSpPr>
          <p:pic>
            <p:nvPicPr>
              <p:cNvPr id="27" name="Picture 35">
                <a:extLst>
                  <a:ext uri="{FF2B5EF4-FFF2-40B4-BE49-F238E27FC236}">
                    <a16:creationId xmlns:a16="http://schemas.microsoft.com/office/drawing/2014/main" id="{3FD241E8-9867-3F6E-F2DE-BDA954474A6E}"/>
                  </a:ext>
                </a:extLst>
              </p:cNvPr>
              <p:cNvPicPr>
                <a:picLocks noChangeAspect="1"/>
              </p:cNvPicPr>
              <p:nvPr/>
            </p:nvPicPr>
            <p:blipFill>
              <a:blip r:embed="rId5"/>
              <a:srcRect/>
              <a:stretch>
                <a:fillRect/>
              </a:stretch>
            </p:blipFill>
            <p:spPr>
              <a:xfrm>
                <a:off x="7282345" y="1225625"/>
                <a:ext cx="909754" cy="1024539"/>
              </a:xfrm>
              <a:prstGeom prst="rect">
                <a:avLst/>
              </a:prstGeom>
              <a:solidFill>
                <a:srgbClr val="EDEDED"/>
              </a:solidFill>
              <a:ln cap="flat">
                <a:noFill/>
              </a:ln>
            </p:spPr>
          </p:pic>
          <p:pic>
            <p:nvPicPr>
              <p:cNvPr id="28" name="Picture 36">
                <a:extLst>
                  <a:ext uri="{FF2B5EF4-FFF2-40B4-BE49-F238E27FC236}">
                    <a16:creationId xmlns:a16="http://schemas.microsoft.com/office/drawing/2014/main" id="{66DAA3A4-A52F-1C33-DCA4-4A720412D23B}"/>
                  </a:ext>
                </a:extLst>
              </p:cNvPr>
              <p:cNvPicPr>
                <a:picLocks noChangeAspect="1"/>
              </p:cNvPicPr>
              <p:nvPr/>
            </p:nvPicPr>
            <p:blipFill>
              <a:blip r:embed="rId6"/>
              <a:srcRect/>
              <a:stretch>
                <a:fillRect/>
              </a:stretch>
            </p:blipFill>
            <p:spPr>
              <a:xfrm>
                <a:off x="8220263" y="1233763"/>
                <a:ext cx="902439" cy="1016831"/>
              </a:xfrm>
              <a:prstGeom prst="rect">
                <a:avLst/>
              </a:prstGeom>
              <a:solidFill>
                <a:srgbClr val="EDEDED"/>
              </a:solidFill>
              <a:ln cap="flat">
                <a:noFill/>
              </a:ln>
            </p:spPr>
          </p:pic>
          <p:pic>
            <p:nvPicPr>
              <p:cNvPr id="29" name="Picture 37">
                <a:extLst>
                  <a:ext uri="{FF2B5EF4-FFF2-40B4-BE49-F238E27FC236}">
                    <a16:creationId xmlns:a16="http://schemas.microsoft.com/office/drawing/2014/main" id="{DCBB3173-7E7E-7F62-B25B-801851F1E23F}"/>
                  </a:ext>
                </a:extLst>
              </p:cNvPr>
              <p:cNvPicPr>
                <a:picLocks noChangeAspect="1"/>
              </p:cNvPicPr>
              <p:nvPr/>
            </p:nvPicPr>
            <p:blipFill>
              <a:blip r:embed="rId7"/>
              <a:srcRect/>
              <a:stretch>
                <a:fillRect/>
              </a:stretch>
            </p:blipFill>
            <p:spPr>
              <a:xfrm>
                <a:off x="9150876" y="1232044"/>
                <a:ext cx="924348" cy="1018550"/>
              </a:xfrm>
              <a:prstGeom prst="rect">
                <a:avLst/>
              </a:prstGeom>
              <a:solidFill>
                <a:srgbClr val="EDEDED"/>
              </a:solidFill>
              <a:ln cap="flat">
                <a:noFill/>
              </a:ln>
            </p:spPr>
          </p:pic>
          <p:pic>
            <p:nvPicPr>
              <p:cNvPr id="30" name="Picture 38">
                <a:extLst>
                  <a:ext uri="{FF2B5EF4-FFF2-40B4-BE49-F238E27FC236}">
                    <a16:creationId xmlns:a16="http://schemas.microsoft.com/office/drawing/2014/main" id="{59B23638-6D89-45DE-FAD9-18484DBABC02}"/>
                  </a:ext>
                </a:extLst>
              </p:cNvPr>
              <p:cNvPicPr>
                <a:picLocks noChangeAspect="1"/>
              </p:cNvPicPr>
              <p:nvPr/>
            </p:nvPicPr>
            <p:blipFill>
              <a:blip r:embed="rId8"/>
              <a:srcRect/>
              <a:stretch>
                <a:fillRect/>
              </a:stretch>
            </p:blipFill>
            <p:spPr>
              <a:xfrm>
                <a:off x="10103397" y="1229474"/>
                <a:ext cx="873745" cy="1021119"/>
              </a:xfrm>
              <a:prstGeom prst="rect">
                <a:avLst/>
              </a:prstGeom>
              <a:solidFill>
                <a:srgbClr val="EDEDED"/>
              </a:solidFill>
              <a:ln cap="flat">
                <a:noFill/>
              </a:ln>
            </p:spPr>
          </p:pic>
          <p:pic>
            <p:nvPicPr>
              <p:cNvPr id="31" name="Picture 39">
                <a:extLst>
                  <a:ext uri="{FF2B5EF4-FFF2-40B4-BE49-F238E27FC236}">
                    <a16:creationId xmlns:a16="http://schemas.microsoft.com/office/drawing/2014/main" id="{EC4FFCE6-F0E9-D55C-4A25-E9228E96B7DE}"/>
                  </a:ext>
                </a:extLst>
              </p:cNvPr>
              <p:cNvPicPr>
                <a:picLocks noChangeAspect="1"/>
              </p:cNvPicPr>
              <p:nvPr/>
            </p:nvPicPr>
            <p:blipFill>
              <a:blip r:embed="rId9"/>
              <a:srcRect/>
              <a:stretch>
                <a:fillRect/>
              </a:stretch>
            </p:blipFill>
            <p:spPr>
              <a:xfrm>
                <a:off x="11005837" y="1229474"/>
                <a:ext cx="902439" cy="1021119"/>
              </a:xfrm>
              <a:prstGeom prst="rect">
                <a:avLst/>
              </a:prstGeom>
              <a:solidFill>
                <a:srgbClr val="EDEDED"/>
              </a:solidFill>
              <a:ln cap="flat">
                <a:noFill/>
              </a:ln>
            </p:spPr>
          </p:pic>
          <p:pic>
            <p:nvPicPr>
              <p:cNvPr id="32" name="Picture 40">
                <a:extLst>
                  <a:ext uri="{FF2B5EF4-FFF2-40B4-BE49-F238E27FC236}">
                    <a16:creationId xmlns:a16="http://schemas.microsoft.com/office/drawing/2014/main" id="{8341A1E7-E0E1-E76E-B195-9B7EADD15C49}"/>
                  </a:ext>
                </a:extLst>
              </p:cNvPr>
              <p:cNvPicPr>
                <a:picLocks noChangeAspect="1"/>
              </p:cNvPicPr>
              <p:nvPr/>
            </p:nvPicPr>
            <p:blipFill>
              <a:blip r:embed="rId10"/>
              <a:srcRect/>
              <a:stretch>
                <a:fillRect/>
              </a:stretch>
            </p:blipFill>
            <p:spPr>
              <a:xfrm>
                <a:off x="7282345" y="2266011"/>
                <a:ext cx="909754" cy="948296"/>
              </a:xfrm>
              <a:prstGeom prst="rect">
                <a:avLst/>
              </a:prstGeom>
              <a:solidFill>
                <a:srgbClr val="EDEDED"/>
              </a:solidFill>
              <a:ln cap="flat">
                <a:noFill/>
              </a:ln>
            </p:spPr>
          </p:pic>
          <p:pic>
            <p:nvPicPr>
              <p:cNvPr id="33" name="Picture 41">
                <a:extLst>
                  <a:ext uri="{FF2B5EF4-FFF2-40B4-BE49-F238E27FC236}">
                    <a16:creationId xmlns:a16="http://schemas.microsoft.com/office/drawing/2014/main" id="{1CF4C281-7285-6600-5C39-13AB6F12991A}"/>
                  </a:ext>
                </a:extLst>
              </p:cNvPr>
              <p:cNvPicPr>
                <a:picLocks noChangeAspect="1"/>
              </p:cNvPicPr>
              <p:nvPr/>
            </p:nvPicPr>
            <p:blipFill>
              <a:blip r:embed="rId11"/>
              <a:srcRect/>
              <a:stretch>
                <a:fillRect/>
              </a:stretch>
            </p:blipFill>
            <p:spPr>
              <a:xfrm>
                <a:off x="8220263" y="2260442"/>
                <a:ext cx="902439" cy="953865"/>
              </a:xfrm>
              <a:prstGeom prst="rect">
                <a:avLst/>
              </a:prstGeom>
              <a:solidFill>
                <a:srgbClr val="EDEDED"/>
              </a:solidFill>
              <a:ln cap="flat">
                <a:noFill/>
              </a:ln>
            </p:spPr>
          </p:pic>
          <p:pic>
            <p:nvPicPr>
              <p:cNvPr id="34" name="Picture 42">
                <a:extLst>
                  <a:ext uri="{FF2B5EF4-FFF2-40B4-BE49-F238E27FC236}">
                    <a16:creationId xmlns:a16="http://schemas.microsoft.com/office/drawing/2014/main" id="{D6364148-0419-7058-A674-ACB3DC831F68}"/>
                  </a:ext>
                </a:extLst>
              </p:cNvPr>
              <p:cNvPicPr>
                <a:picLocks noChangeAspect="1"/>
              </p:cNvPicPr>
              <p:nvPr/>
            </p:nvPicPr>
            <p:blipFill>
              <a:blip r:embed="rId12"/>
              <a:srcRect/>
              <a:stretch>
                <a:fillRect/>
              </a:stretch>
            </p:blipFill>
            <p:spPr>
              <a:xfrm>
                <a:off x="9150876" y="2260442"/>
                <a:ext cx="924348" cy="953865"/>
              </a:xfrm>
              <a:prstGeom prst="rect">
                <a:avLst/>
              </a:prstGeom>
              <a:solidFill>
                <a:srgbClr val="EDEDED"/>
              </a:solidFill>
              <a:ln cap="flat">
                <a:noFill/>
              </a:ln>
            </p:spPr>
          </p:pic>
          <p:pic>
            <p:nvPicPr>
              <p:cNvPr id="35" name="Picture 43">
                <a:extLst>
                  <a:ext uri="{FF2B5EF4-FFF2-40B4-BE49-F238E27FC236}">
                    <a16:creationId xmlns:a16="http://schemas.microsoft.com/office/drawing/2014/main" id="{B63144AC-1B3A-AEA5-FA66-02E5A0F089BC}"/>
                  </a:ext>
                </a:extLst>
              </p:cNvPr>
              <p:cNvPicPr>
                <a:picLocks noChangeAspect="1"/>
              </p:cNvPicPr>
              <p:nvPr/>
            </p:nvPicPr>
            <p:blipFill>
              <a:blip r:embed="rId13"/>
              <a:srcRect/>
              <a:stretch>
                <a:fillRect/>
              </a:stretch>
            </p:blipFill>
            <p:spPr>
              <a:xfrm>
                <a:off x="10103397" y="2261302"/>
                <a:ext cx="874276" cy="953015"/>
              </a:xfrm>
              <a:prstGeom prst="rect">
                <a:avLst/>
              </a:prstGeom>
              <a:solidFill>
                <a:srgbClr val="EDEDED"/>
              </a:solidFill>
              <a:ln cap="flat">
                <a:noFill/>
              </a:ln>
            </p:spPr>
          </p:pic>
          <p:pic>
            <p:nvPicPr>
              <p:cNvPr id="36" name="Picture 44">
                <a:extLst>
                  <a:ext uri="{FF2B5EF4-FFF2-40B4-BE49-F238E27FC236}">
                    <a16:creationId xmlns:a16="http://schemas.microsoft.com/office/drawing/2014/main" id="{6F02DB6F-C297-909E-A904-EC626210CFD7}"/>
                  </a:ext>
                </a:extLst>
              </p:cNvPr>
              <p:cNvPicPr>
                <a:picLocks noChangeAspect="1"/>
              </p:cNvPicPr>
              <p:nvPr/>
            </p:nvPicPr>
            <p:blipFill>
              <a:blip r:embed="rId14"/>
              <a:srcRect/>
              <a:stretch>
                <a:fillRect/>
              </a:stretch>
            </p:blipFill>
            <p:spPr>
              <a:xfrm>
                <a:off x="11008452" y="2270720"/>
                <a:ext cx="902439" cy="943587"/>
              </a:xfrm>
              <a:prstGeom prst="rect">
                <a:avLst/>
              </a:prstGeom>
              <a:solidFill>
                <a:srgbClr val="EDEDED"/>
              </a:solidFill>
              <a:ln cap="flat">
                <a:noFill/>
              </a:ln>
            </p:spPr>
          </p:pic>
          <p:sp>
            <p:nvSpPr>
              <p:cNvPr id="37" name="Text Box 28">
                <a:extLst>
                  <a:ext uri="{FF2B5EF4-FFF2-40B4-BE49-F238E27FC236}">
                    <a16:creationId xmlns:a16="http://schemas.microsoft.com/office/drawing/2014/main" id="{E61633AB-77D7-8DB1-FB2B-42FB71409281}"/>
                  </a:ext>
                </a:extLst>
              </p:cNvPr>
              <p:cNvSpPr txBox="1"/>
              <p:nvPr/>
            </p:nvSpPr>
            <p:spPr>
              <a:xfrm>
                <a:off x="7282345" y="2311411"/>
                <a:ext cx="851919" cy="210211"/>
              </a:xfrm>
              <a:prstGeom prst="rect">
                <a:avLst/>
              </a:prstGeom>
              <a:noFill/>
              <a:ln cap="flat">
                <a:noFill/>
              </a:ln>
            </p:spPr>
            <p:txBody>
              <a:bodyPr vert="horz" wrap="square" lIns="0" tIns="0" rIns="0" bIns="0" anchor="t" anchorCtr="0" compatLnSpc="1">
                <a:noAutofit/>
              </a:bodyPr>
              <a:lstStyle/>
              <a:p>
                <a:pPr marL="95445" marR="0" lvl="0" indent="0" algn="l" defTabSz="914400" rtl="0" fontAlgn="auto" hangingPunct="1">
                  <a:lnSpc>
                    <a:spcPct val="115000"/>
                  </a:lnSpc>
                  <a:spcBef>
                    <a:spcPts val="395"/>
                  </a:spcBef>
                  <a:spcAft>
                    <a:spcPts val="1050"/>
                  </a:spcAft>
                  <a:buNone/>
                  <a:tabLst/>
                  <a:defRPr sz="1800" b="0" i="0" u="none" strike="noStrike" kern="0" cap="none" spc="0" baseline="0">
                    <a:solidFill>
                      <a:srgbClr val="000000"/>
                    </a:solidFill>
                    <a:uFillTx/>
                  </a:defRPr>
                </a:pPr>
                <a:r>
                  <a:rPr lang="fr-FR" sz="900" b="1" i="0" u="none" strike="noStrike" kern="1200" cap="none" spc="0" baseline="0">
                    <a:solidFill>
                      <a:srgbClr val="FFFFFF"/>
                    </a:solidFill>
                    <a:uFillTx/>
                    <a:latin typeface="Arial" pitchFamily="34"/>
                    <a:ea typeface="Calibri" pitchFamily="34"/>
                    <a:cs typeface="Arial" pitchFamily="34"/>
                  </a:rPr>
                  <a:t>Après</a:t>
                </a:r>
                <a:endParaRPr lang="fr-FR" sz="900" b="0" i="0" u="none" strike="noStrike" kern="1200" cap="none" spc="0" baseline="0">
                  <a:solidFill>
                    <a:srgbClr val="000000"/>
                  </a:solidFill>
                  <a:uFillTx/>
                  <a:latin typeface="Arial" pitchFamily="34"/>
                  <a:ea typeface="Calibri" pitchFamily="34"/>
                  <a:cs typeface="Arial" pitchFamily="34"/>
                </a:endParaRPr>
              </a:p>
            </p:txBody>
          </p:sp>
          <p:sp>
            <p:nvSpPr>
              <p:cNvPr id="38" name="Text Box 29">
                <a:extLst>
                  <a:ext uri="{FF2B5EF4-FFF2-40B4-BE49-F238E27FC236}">
                    <a16:creationId xmlns:a16="http://schemas.microsoft.com/office/drawing/2014/main" id="{7E283E24-A2C6-DEB4-47CA-FE7B492519FE}"/>
                  </a:ext>
                </a:extLst>
              </p:cNvPr>
              <p:cNvSpPr txBox="1"/>
              <p:nvPr/>
            </p:nvSpPr>
            <p:spPr>
              <a:xfrm>
                <a:off x="7270348" y="1264596"/>
                <a:ext cx="641625" cy="312249"/>
              </a:xfrm>
              <a:prstGeom prst="rect">
                <a:avLst/>
              </a:prstGeom>
              <a:noFill/>
              <a:ln cap="flat">
                <a:noFill/>
              </a:ln>
            </p:spPr>
            <p:txBody>
              <a:bodyPr vert="horz" wrap="square" lIns="0" tIns="0" rIns="0" bIns="0" anchor="t" anchorCtr="0" compatLnSpc="1">
                <a:noAutofit/>
              </a:bodyPr>
              <a:lstStyle/>
              <a:p>
                <a:pPr marL="95445" marR="0" lvl="0" indent="0" algn="l" defTabSz="914400" rtl="0" fontAlgn="auto" hangingPunct="1">
                  <a:lnSpc>
                    <a:spcPct val="115000"/>
                  </a:lnSpc>
                  <a:spcBef>
                    <a:spcPts val="395"/>
                  </a:spcBef>
                  <a:spcAft>
                    <a:spcPts val="1050"/>
                  </a:spcAft>
                  <a:buNone/>
                  <a:tabLst/>
                  <a:defRPr sz="1800" b="0" i="0" u="none" strike="noStrike" kern="0" cap="none" spc="0" baseline="0">
                    <a:solidFill>
                      <a:srgbClr val="000000"/>
                    </a:solidFill>
                    <a:uFillTx/>
                  </a:defRPr>
                </a:pPr>
                <a:r>
                  <a:rPr lang="fr-FR" sz="900" b="1" i="0" u="none" strike="noStrike" kern="1200" cap="none" spc="0" baseline="0">
                    <a:solidFill>
                      <a:srgbClr val="FFFFFF"/>
                    </a:solidFill>
                    <a:uFillTx/>
                    <a:latin typeface="Arial" pitchFamily="34"/>
                    <a:ea typeface="Calibri" pitchFamily="34"/>
                    <a:cs typeface="Arial" pitchFamily="34"/>
                  </a:rPr>
                  <a:t>Avant</a:t>
                </a:r>
                <a:endParaRPr lang="fr-FR" sz="900" b="0" i="0" u="none" strike="noStrike" kern="1200" cap="none" spc="0" baseline="0">
                  <a:solidFill>
                    <a:srgbClr val="000000"/>
                  </a:solidFill>
                  <a:uFillTx/>
                  <a:latin typeface="Arial" pitchFamily="34"/>
                  <a:ea typeface="Calibri" pitchFamily="34"/>
                  <a:cs typeface="Arial" pitchFamily="34"/>
                </a:endParaRPr>
              </a:p>
            </p:txBody>
          </p:sp>
        </p:grpSp>
        <p:sp>
          <p:nvSpPr>
            <p:cNvPr id="39" name="Text Box 706">
              <a:extLst>
                <a:ext uri="{FF2B5EF4-FFF2-40B4-BE49-F238E27FC236}">
                  <a16:creationId xmlns:a16="http://schemas.microsoft.com/office/drawing/2014/main" id="{60F58E2C-43BA-184E-992B-246CC9C4E800}"/>
                </a:ext>
              </a:extLst>
            </p:cNvPr>
            <p:cNvSpPr txBox="1"/>
            <p:nvPr/>
          </p:nvSpPr>
          <p:spPr>
            <a:xfrm>
              <a:off x="7147663" y="3268760"/>
              <a:ext cx="4760631" cy="351669"/>
            </a:xfrm>
            <a:prstGeom prst="rect">
              <a:avLst/>
            </a:prstGeom>
            <a:noFill/>
            <a:ln cap="flat">
              <a:noFill/>
            </a:ln>
          </p:spPr>
          <p:txBody>
            <a:bodyPr vert="horz" wrap="square" lIns="0" tIns="0" rIns="0" bIns="0" anchor="t" anchorCtr="0" compatLnSpc="1">
              <a:noAutofit/>
            </a:bodyPr>
            <a:lstStyle/>
            <a:p>
              <a:pPr marL="170864" marR="112132" lvl="0" indent="-50721" algn="just"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fr-FR" sz="700" b="1" i="0" u="none" strike="noStrike" kern="1200" cap="none" spc="0" baseline="0">
                  <a:solidFill>
                    <a:srgbClr val="000000"/>
                  </a:solidFill>
                  <a:uFillTx/>
                  <a:latin typeface="Arial" pitchFamily="34"/>
                  <a:ea typeface="Calibri" pitchFamily="34"/>
                  <a:cs typeface="Arial" pitchFamily="34"/>
                </a:rPr>
                <a:t>Figure 6 : Images CBCT </a:t>
              </a:r>
              <a:r>
                <a:rPr lang="fr-FR" sz="700" b="0" i="0" u="none" strike="noStrike" kern="1200" cap="none" spc="0" baseline="0">
                  <a:solidFill>
                    <a:srgbClr val="000000"/>
                  </a:solidFill>
                  <a:uFillTx/>
                  <a:latin typeface="Arial" pitchFamily="34"/>
                  <a:ea typeface="Calibri" pitchFamily="34"/>
                  <a:cs typeface="Arial" pitchFamily="34"/>
                </a:rPr>
                <a:t>: Coupes coronales obliques des sites expérimentaux réalisées à partir des Cône</a:t>
              </a:r>
              <a:r>
                <a:rPr lang="fr-FR" sz="700" b="0" i="0" u="none" strike="noStrike" kern="1200" cap="none" spc="-273"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Beam</a:t>
              </a:r>
              <a:r>
                <a:rPr lang="fr-FR" sz="700" b="0" i="0" u="none" strike="noStrike" kern="1200" cap="none" spc="-5" baseline="0">
                  <a:solidFill>
                    <a:srgbClr val="000000"/>
                  </a:solidFill>
                  <a:uFillTx/>
                  <a:latin typeface="Arial" pitchFamily="34"/>
                  <a:ea typeface="Calibri" pitchFamily="34"/>
                  <a:cs typeface="Arial" pitchFamily="34"/>
                </a:rPr>
                <a:t> de l’arcade supérieure au bloc antérieur </a:t>
              </a:r>
              <a:r>
                <a:rPr lang="fr-FR" sz="700" b="0" i="0" u="none" strike="noStrike" kern="1200" cap="none" spc="0" baseline="0">
                  <a:solidFill>
                    <a:srgbClr val="000000"/>
                  </a:solidFill>
                  <a:uFillTx/>
                  <a:latin typeface="Arial" pitchFamily="34"/>
                  <a:ea typeface="Calibri" pitchFamily="34"/>
                  <a:cs typeface="Arial" pitchFamily="34"/>
                </a:rPr>
                <a:t>de</a:t>
              </a:r>
              <a:r>
                <a:rPr lang="fr-FR" sz="700" b="0" i="0" u="none" strike="noStrike" kern="1200" cap="none" spc="-2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la</a:t>
              </a:r>
              <a:r>
                <a:rPr lang="fr-FR" sz="700" b="0" i="0" u="none" strike="noStrike" kern="1200" cap="none" spc="-2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patiente</a:t>
              </a:r>
              <a:r>
                <a:rPr lang="fr-FR" sz="700" b="0" i="0" u="none" strike="noStrike" kern="1200" cap="none" spc="26" baseline="0">
                  <a:solidFill>
                    <a:srgbClr val="000000"/>
                  </a:solidFill>
                  <a:uFillTx/>
                  <a:latin typeface="Arial" pitchFamily="34"/>
                  <a:ea typeface="Calibri" pitchFamily="34"/>
                  <a:cs typeface="Arial" pitchFamily="34"/>
                </a:rPr>
                <a:t> </a:t>
              </a:r>
              <a:r>
                <a:rPr lang="fr-FR" sz="700" b="1" i="0" u="none" strike="noStrike" kern="1200" cap="none" spc="0" baseline="0">
                  <a:solidFill>
                    <a:srgbClr val="000000"/>
                  </a:solidFill>
                  <a:uFillTx/>
                  <a:latin typeface="Arial" pitchFamily="34"/>
                  <a:ea typeface="Calibri" pitchFamily="34"/>
                  <a:cs typeface="Arial" pitchFamily="34"/>
                </a:rPr>
                <a:t>M.S</a:t>
              </a:r>
              <a:r>
                <a:rPr lang="fr-FR" sz="700" b="1" i="0" u="none" strike="noStrike" kern="1200" cap="none" spc="-5"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traitée</a:t>
              </a:r>
              <a:r>
                <a:rPr lang="fr-FR" sz="700" b="0" i="0" u="none" strike="noStrike" kern="1200" cap="none" spc="-2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et suivie</a:t>
              </a:r>
              <a:r>
                <a:rPr lang="fr-FR" sz="700" b="0" i="0" u="none" strike="noStrike" kern="1200" cap="none" spc="5"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au</a:t>
              </a:r>
              <a:r>
                <a:rPr lang="fr-FR" sz="700" b="0" i="0" u="none" strike="noStrike" kern="1200" cap="none" spc="-1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sein</a:t>
              </a:r>
              <a:r>
                <a:rPr lang="fr-FR" sz="700" b="0" i="0" u="none" strike="noStrike" kern="1200" cap="none" spc="-1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du</a:t>
              </a:r>
              <a:r>
                <a:rPr lang="fr-FR" sz="700" b="0" i="0" u="none" strike="noStrike" kern="1200" cap="none" spc="-1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service</a:t>
              </a:r>
              <a:r>
                <a:rPr lang="fr-FR" sz="700" b="0" i="0" u="none" strike="noStrike" kern="1200" cap="none" spc="-2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d’ODF</a:t>
              </a:r>
              <a:r>
                <a:rPr lang="fr-FR" sz="700" b="0" i="0" u="none" strike="noStrike" kern="1200" cap="none" spc="-11" baseline="0">
                  <a:solidFill>
                    <a:srgbClr val="000000"/>
                  </a:solidFill>
                  <a:uFillTx/>
                  <a:latin typeface="Arial" pitchFamily="34"/>
                  <a:ea typeface="Calibri" pitchFamily="34"/>
                  <a:cs typeface="Arial" pitchFamily="34"/>
                </a:rPr>
                <a:t>-</a:t>
              </a:r>
              <a:r>
                <a:rPr lang="fr-FR" sz="700" b="0" i="0" u="none" strike="noStrike" kern="1200" cap="none" spc="0" baseline="0">
                  <a:solidFill>
                    <a:srgbClr val="000000"/>
                  </a:solidFill>
                  <a:uFillTx/>
                  <a:latin typeface="Arial" pitchFamily="34"/>
                  <a:ea typeface="Calibri" pitchFamily="34"/>
                  <a:cs typeface="Arial" pitchFamily="34"/>
                </a:rPr>
                <a:t>CHU</a:t>
              </a:r>
              <a:r>
                <a:rPr lang="fr-FR" sz="700" b="0" i="0" u="none" strike="noStrike" kern="1200" cap="none" spc="-11" baseline="0">
                  <a:solidFill>
                    <a:srgbClr val="000000"/>
                  </a:solidFill>
                  <a:uFillTx/>
                  <a:latin typeface="Arial" pitchFamily="34"/>
                  <a:ea typeface="Calibri" pitchFamily="34"/>
                  <a:cs typeface="Arial" pitchFamily="34"/>
                </a:rPr>
                <a:t> </a:t>
              </a:r>
              <a:r>
                <a:rPr lang="fr-FR" sz="700" b="0" i="0" u="none" strike="noStrike" kern="1200" cap="none" spc="0" baseline="0">
                  <a:solidFill>
                    <a:srgbClr val="000000"/>
                  </a:solidFill>
                  <a:uFillTx/>
                  <a:latin typeface="Arial" pitchFamily="34"/>
                  <a:ea typeface="Calibri" pitchFamily="34"/>
                  <a:cs typeface="Arial" pitchFamily="34"/>
                </a:rPr>
                <a:t>d’ORAN.</a:t>
              </a:r>
              <a:endParaRPr lang="fr-FR" sz="1000" b="0" i="0" u="none" strike="noStrike" kern="1200" cap="none" spc="0" baseline="0">
                <a:solidFill>
                  <a:srgbClr val="000000"/>
                </a:solidFill>
                <a:uFillTx/>
                <a:latin typeface="Arial" pitchFamily="34"/>
                <a:ea typeface="Calibri" pitchFamily="34"/>
                <a:cs typeface="Arial" pitchFamily="34"/>
              </a:endParaRPr>
            </a:p>
          </p:txBody>
        </p:sp>
      </p:grpSp>
      <p:sp>
        <p:nvSpPr>
          <p:cNvPr id="40" name="ZoneTexte 20">
            <a:extLst>
              <a:ext uri="{FF2B5EF4-FFF2-40B4-BE49-F238E27FC236}">
                <a16:creationId xmlns:a16="http://schemas.microsoft.com/office/drawing/2014/main" id="{3B25D1A2-998B-2378-F2E5-8E368A4F172E}"/>
              </a:ext>
            </a:extLst>
          </p:cNvPr>
          <p:cNvSpPr txBox="1"/>
          <p:nvPr/>
        </p:nvSpPr>
        <p:spPr>
          <a:xfrm>
            <a:off x="4384196" y="1059383"/>
            <a:ext cx="8058369" cy="215441"/>
          </a:xfrm>
          <a:prstGeom prst="rect">
            <a:avLst/>
          </a:prstGeom>
          <a:noFill/>
          <a:ln cap="flat">
            <a:noFill/>
          </a:ln>
        </p:spPr>
        <p:txBody>
          <a:bodyPr vert="horz" wrap="square" lIns="91440" tIns="45720" rIns="91440" bIns="45720" anchor="t" anchorCtr="0" compatLnSpc="1">
            <a:spAutoFit/>
          </a:bodyPr>
          <a:lstStyle/>
          <a:p>
            <a:pPr marL="0" marR="180337" lvl="0" indent="0" algn="just"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fr-FR" sz="1200" b="1" i="0" u="none" strike="noStrike" kern="1200" cap="none" spc="0" baseline="30000" dirty="0">
                <a:solidFill>
                  <a:srgbClr val="002060"/>
                </a:solidFill>
                <a:uFillTx/>
                <a:latin typeface="Arial" pitchFamily="34"/>
                <a:ea typeface="Calibri" pitchFamily="34"/>
                <a:cs typeface="Times New Roman" pitchFamily="18"/>
              </a:rPr>
              <a:t>Les mesure de l’épaisseur osseuse sur coupes coronales oblique du CBCT entre les deux sites opérés et non opérés (à trois niveau différents</a:t>
            </a:r>
          </a:p>
        </p:txBody>
      </p:sp>
      <p:sp>
        <p:nvSpPr>
          <p:cNvPr id="41" name="TextBox 48">
            <a:extLst>
              <a:ext uri="{FF2B5EF4-FFF2-40B4-BE49-F238E27FC236}">
                <a16:creationId xmlns:a16="http://schemas.microsoft.com/office/drawing/2014/main" id="{903ABDD2-471C-6B33-52ED-D16F4B23AAAB}"/>
              </a:ext>
            </a:extLst>
          </p:cNvPr>
          <p:cNvSpPr txBox="1"/>
          <p:nvPr/>
        </p:nvSpPr>
        <p:spPr>
          <a:xfrm>
            <a:off x="253078" y="5242783"/>
            <a:ext cx="3722312" cy="120032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0" cap="none" spc="0" baseline="0" dirty="0">
                <a:solidFill>
                  <a:srgbClr val="000000"/>
                </a:solidFill>
                <a:uFillTx/>
                <a:latin typeface="Arial" pitchFamily="34"/>
              </a:rPr>
              <a:t>La comparaison rigoureuse des cône-beam du début et de 06 mois post-thérapeutique ont mis en évidence une légère augmentation de l’épaisseur osseuse en faveurs des sites opérés d’une moyenne approximative de 1.28 mm par dent chez 50 % des patients ; alors qu’au niveau des sites non opérés, le gain osseux était très insignifiant de l’ordre de 0.2 mm en moyenne par dent chez 33.33 % des cas. Par contre, l’épaisseur osseuse s’est vue diminuée d’une moyenne approximative de 0.1 mm par dent chez 16.66 % des cas.</a:t>
            </a:r>
          </a:p>
        </p:txBody>
      </p:sp>
      <p:sp>
        <p:nvSpPr>
          <p:cNvPr id="42" name="TextBox 49">
            <a:extLst>
              <a:ext uri="{FF2B5EF4-FFF2-40B4-BE49-F238E27FC236}">
                <a16:creationId xmlns:a16="http://schemas.microsoft.com/office/drawing/2014/main" id="{90C4CAF4-7C46-3602-AFF3-5FE342093249}"/>
              </a:ext>
            </a:extLst>
          </p:cNvPr>
          <p:cNvSpPr txBox="1"/>
          <p:nvPr/>
        </p:nvSpPr>
        <p:spPr>
          <a:xfrm>
            <a:off x="-1026682" y="4992754"/>
            <a:ext cx="4128863" cy="369335"/>
          </a:xfrm>
          <a:prstGeom prst="rect">
            <a:avLst/>
          </a:prstGeom>
          <a:noFill/>
          <a:ln cap="flat">
            <a:noFill/>
          </a:ln>
        </p:spPr>
        <p:txBody>
          <a:bodyPr vert="horz" wrap="square" lIns="91440" tIns="45720" rIns="91440" bIns="45720" anchor="t" anchorCtr="1" compatLnSpc="1">
            <a:spAutoFit/>
          </a:bodyPr>
          <a:lstStyle/>
          <a:p>
            <a:pPr marL="323999" marR="576675"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0" cap="none" spc="0" baseline="0" dirty="0">
                <a:ln>
                  <a:solidFill>
                    <a:srgbClr val="0070C0"/>
                  </a:solidFill>
                </a:ln>
                <a:solidFill>
                  <a:srgbClr val="FFFF00"/>
                </a:solidFill>
                <a:effectLst>
                  <a:outerShdw dist="38096" dir="2700000">
                    <a:srgbClr val="ED7D31"/>
                  </a:outerShdw>
                </a:effectLst>
                <a:uFillTx/>
                <a:latin typeface="Eras Bold ITC" pitchFamily="34"/>
                <a:cs typeface="Aharoni" pitchFamily="2"/>
              </a:rPr>
              <a:t>Résultats:</a:t>
            </a:r>
          </a:p>
        </p:txBody>
      </p:sp>
      <p:sp>
        <p:nvSpPr>
          <p:cNvPr id="43" name="TextBox 51">
            <a:extLst>
              <a:ext uri="{FF2B5EF4-FFF2-40B4-BE49-F238E27FC236}">
                <a16:creationId xmlns:a16="http://schemas.microsoft.com/office/drawing/2014/main" id="{18C10CDB-2336-BE36-E85F-08D682B1DC12}"/>
              </a:ext>
            </a:extLst>
          </p:cNvPr>
          <p:cNvSpPr txBox="1"/>
          <p:nvPr/>
        </p:nvSpPr>
        <p:spPr>
          <a:xfrm>
            <a:off x="3891432" y="5268519"/>
            <a:ext cx="3416308" cy="106182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0" cap="none" spc="0" baseline="0" dirty="0">
                <a:solidFill>
                  <a:srgbClr val="000000"/>
                </a:solidFill>
                <a:uFillTx/>
                <a:latin typeface="Arial" pitchFamily="34"/>
                <a:ea typeface="Calibri" pitchFamily="34"/>
              </a:rPr>
              <a:t>Le cas clinique présenté dans cet article illustre la capacité ostéogénique induite par les corticotomies alvéolaires associés aux greffes osseuses lors de la correction de l’encombrement dentaire ce qui semble avantageux dans le cas de mouvements de grandes amplitudes qui peuvent générer quelques défauts osseux, en particulier sur des terrains parodontaux fin ou lors de mouvements de grandes amplitudes. </a:t>
            </a:r>
          </a:p>
        </p:txBody>
      </p:sp>
      <p:sp>
        <p:nvSpPr>
          <p:cNvPr id="44" name="TextBox 52">
            <a:extLst>
              <a:ext uri="{FF2B5EF4-FFF2-40B4-BE49-F238E27FC236}">
                <a16:creationId xmlns:a16="http://schemas.microsoft.com/office/drawing/2014/main" id="{00F33D6B-ED25-7DC0-E0E3-A48629D3496F}"/>
              </a:ext>
            </a:extLst>
          </p:cNvPr>
          <p:cNvSpPr txBox="1"/>
          <p:nvPr/>
        </p:nvSpPr>
        <p:spPr>
          <a:xfrm>
            <a:off x="3264188" y="4947674"/>
            <a:ext cx="3127869" cy="369335"/>
          </a:xfrm>
          <a:prstGeom prst="rect">
            <a:avLst/>
          </a:prstGeom>
          <a:noFill/>
          <a:ln cap="flat">
            <a:noFill/>
          </a:ln>
        </p:spPr>
        <p:txBody>
          <a:bodyPr vert="horz" wrap="square" lIns="91440" tIns="45720" rIns="91440" bIns="45720" anchor="t" anchorCtr="1" compatLnSpc="1">
            <a:spAutoFit/>
          </a:bodyPr>
          <a:lstStyle/>
          <a:p>
            <a:pPr marL="323999" marR="576675"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0" cap="none" spc="0" baseline="0" dirty="0">
                <a:ln>
                  <a:solidFill>
                    <a:srgbClr val="0070C0"/>
                  </a:solidFill>
                </a:ln>
                <a:solidFill>
                  <a:srgbClr val="FFFF00"/>
                </a:solidFill>
                <a:effectLst>
                  <a:outerShdw dist="38096" dir="2700000">
                    <a:srgbClr val="ED7D31"/>
                  </a:outerShdw>
                </a:effectLst>
                <a:uFillTx/>
                <a:latin typeface="Eras Bold ITC" pitchFamily="34"/>
                <a:cs typeface="Aharoni" pitchFamily="2"/>
              </a:rPr>
              <a:t>Discussion : </a:t>
            </a:r>
          </a:p>
        </p:txBody>
      </p:sp>
      <p:sp>
        <p:nvSpPr>
          <p:cNvPr id="45" name="TextBox 53">
            <a:extLst>
              <a:ext uri="{FF2B5EF4-FFF2-40B4-BE49-F238E27FC236}">
                <a16:creationId xmlns:a16="http://schemas.microsoft.com/office/drawing/2014/main" id="{D26D6ABE-D388-5992-5297-0478CFCEE32C}"/>
              </a:ext>
            </a:extLst>
          </p:cNvPr>
          <p:cNvSpPr txBox="1"/>
          <p:nvPr/>
        </p:nvSpPr>
        <p:spPr>
          <a:xfrm>
            <a:off x="7310915" y="5525805"/>
            <a:ext cx="4610375" cy="106182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0" cap="none" spc="0" baseline="0" dirty="0">
                <a:solidFill>
                  <a:srgbClr val="000000"/>
                </a:solidFill>
                <a:uFillTx/>
                <a:latin typeface="Arial" pitchFamily="34"/>
                <a:ea typeface="Calibri" pitchFamily="34"/>
              </a:rPr>
              <a:t>L’association de la corticotomie alvéolaire au traitement orthodontique conventionnel, s’avère de plus en plus nécessaire notamment lors de la prise en charge de l’adulte dont la physiologie est un peu particulière. Elles permettent en outre de la diminution du temps de traitement, une augmentation de l’enveloppe des mouvements dentaires possibles et de renforcer le parodonte grâce à la possibilité ostéogénique liée à l’apport osseux concomitant.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900" b="0" i="0" u="none" strike="noStrike" kern="0" cap="none" spc="0" baseline="0" dirty="0">
              <a:solidFill>
                <a:srgbClr val="000000"/>
              </a:solidFill>
              <a:uFillTx/>
              <a:latin typeface="Arial" pitchFamily="34"/>
              <a:ea typeface="Calibri" pitchFamily="34"/>
            </a:endParaRPr>
          </a:p>
        </p:txBody>
      </p:sp>
      <p:sp>
        <p:nvSpPr>
          <p:cNvPr id="46" name="TextBox 54">
            <a:extLst>
              <a:ext uri="{FF2B5EF4-FFF2-40B4-BE49-F238E27FC236}">
                <a16:creationId xmlns:a16="http://schemas.microsoft.com/office/drawing/2014/main" id="{FB719824-C27A-7501-D777-F2D0D5286263}"/>
              </a:ext>
            </a:extLst>
          </p:cNvPr>
          <p:cNvSpPr txBox="1"/>
          <p:nvPr/>
        </p:nvSpPr>
        <p:spPr>
          <a:xfrm>
            <a:off x="6608657" y="5230870"/>
            <a:ext cx="3127869" cy="369332"/>
          </a:xfrm>
          <a:prstGeom prst="rect">
            <a:avLst/>
          </a:prstGeom>
          <a:noFill/>
          <a:ln cap="flat">
            <a:noFill/>
          </a:ln>
        </p:spPr>
        <p:txBody>
          <a:bodyPr vert="horz" wrap="square" lIns="91440" tIns="45720" rIns="91440" bIns="45720" anchor="t" anchorCtr="1" compatLnSpc="1">
            <a:spAutoFit/>
          </a:bodyPr>
          <a:lstStyle/>
          <a:p>
            <a:pPr marL="323999" marR="576675"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i="0" u="none" strike="noStrike" kern="0" cap="none" spc="0" baseline="0" dirty="0">
                <a:ln>
                  <a:solidFill>
                    <a:srgbClr val="0070C0"/>
                  </a:solidFill>
                </a:ln>
                <a:solidFill>
                  <a:srgbClr val="FFFF00"/>
                </a:solidFill>
                <a:effectLst>
                  <a:outerShdw dist="38096" dir="2700000">
                    <a:srgbClr val="ED7D31"/>
                  </a:outerShdw>
                </a:effectLst>
                <a:uFillTx/>
                <a:latin typeface="Eras Bold ITC" pitchFamily="34"/>
                <a:cs typeface="Aharoni" pitchFamily="2"/>
              </a:rPr>
              <a:t>Conclusion : </a:t>
            </a:r>
          </a:p>
        </p:txBody>
      </p:sp>
      <p:grpSp>
        <p:nvGrpSpPr>
          <p:cNvPr id="47" name="Group 55">
            <a:extLst>
              <a:ext uri="{FF2B5EF4-FFF2-40B4-BE49-F238E27FC236}">
                <a16:creationId xmlns:a16="http://schemas.microsoft.com/office/drawing/2014/main" id="{70CB4901-FB06-A9DD-7A36-CB10D1CFB90E}"/>
              </a:ext>
            </a:extLst>
          </p:cNvPr>
          <p:cNvGrpSpPr/>
          <p:nvPr/>
        </p:nvGrpSpPr>
        <p:grpSpPr>
          <a:xfrm>
            <a:off x="3923178" y="3039364"/>
            <a:ext cx="3416308" cy="2089934"/>
            <a:chOff x="3828016" y="3339260"/>
            <a:chExt cx="3416308" cy="2089934"/>
          </a:xfrm>
        </p:grpSpPr>
        <p:sp>
          <p:nvSpPr>
            <p:cNvPr id="48" name="Text Box 6258">
              <a:extLst>
                <a:ext uri="{FF2B5EF4-FFF2-40B4-BE49-F238E27FC236}">
                  <a16:creationId xmlns:a16="http://schemas.microsoft.com/office/drawing/2014/main" id="{20190F45-1E82-4512-F715-8BACF4867E9C}"/>
                </a:ext>
              </a:extLst>
            </p:cNvPr>
            <p:cNvSpPr txBox="1"/>
            <p:nvPr/>
          </p:nvSpPr>
          <p:spPr>
            <a:xfrm>
              <a:off x="3828016" y="4788063"/>
              <a:ext cx="3416308" cy="641131"/>
            </a:xfrm>
            <a:prstGeom prst="rect">
              <a:avLst/>
            </a:prstGeom>
            <a:noFill/>
            <a:ln cap="flat">
              <a:noFill/>
            </a:ln>
          </p:spPr>
          <p:txBody>
            <a:bodyPr vert="horz" wrap="square" lIns="96112" tIns="48051" rIns="96112" bIns="48051" anchor="t" anchorCtr="0" compatLnSpc="1">
              <a:noAutofit/>
            </a:bodyPr>
            <a:lstStyle/>
            <a:p>
              <a:pPr marL="0" marR="0" lvl="0" indent="0" algn="just" defTabSz="914400" rtl="0" fontAlgn="auto" hangingPunct="1">
                <a:lnSpc>
                  <a:spcPct val="115000"/>
                </a:lnSpc>
                <a:spcBef>
                  <a:spcPts val="0"/>
                </a:spcBef>
                <a:spcAft>
                  <a:spcPts val="1050"/>
                </a:spcAft>
                <a:buNone/>
                <a:tabLst/>
                <a:defRPr sz="1800" b="0" i="0" u="none" strike="noStrike" kern="0" cap="none" spc="0" baseline="0">
                  <a:solidFill>
                    <a:srgbClr val="000000"/>
                  </a:solidFill>
                  <a:uFillTx/>
                </a:defRPr>
              </a:pPr>
              <a:r>
                <a:rPr lang="fr-FR" sz="600" b="1" i="0" u="none" strike="noStrike" kern="1200" cap="none" spc="0" baseline="0">
                  <a:solidFill>
                    <a:srgbClr val="000000"/>
                  </a:solidFill>
                  <a:uFillTx/>
                  <a:latin typeface="Arial" pitchFamily="34"/>
                  <a:ea typeface="Calibri" pitchFamily="34"/>
                  <a:cs typeface="Arial" pitchFamily="34"/>
                </a:rPr>
                <a:t>Figure 4:</a:t>
              </a:r>
              <a:r>
                <a:rPr lang="fr-FR" sz="600" b="0" i="0" u="none" strike="noStrike" kern="1200" cap="none" spc="0" baseline="0">
                  <a:solidFill>
                    <a:srgbClr val="000000"/>
                  </a:solidFill>
                  <a:uFillTx/>
                  <a:latin typeface="Arial" pitchFamily="34"/>
                  <a:ea typeface="Calibri" pitchFamily="34"/>
                  <a:cs typeface="Arial" pitchFamily="34"/>
                </a:rPr>
                <a:t> La comparaison des images CBCT en reconstitution 3D (vue de face) de la patiente M.S de début de traitement (A) et de fin de traitement (B): objective une nette amélioration de support osseux en fin de traitement au blocs antérieurs supérieur et inférieur. (Service d’ODF- CHU-ORAN).</a:t>
              </a:r>
            </a:p>
          </p:txBody>
        </p:sp>
        <p:pic>
          <p:nvPicPr>
            <p:cNvPr id="49" name="Picture 57">
              <a:extLst>
                <a:ext uri="{FF2B5EF4-FFF2-40B4-BE49-F238E27FC236}">
                  <a16:creationId xmlns:a16="http://schemas.microsoft.com/office/drawing/2014/main" id="{71B9B93D-824C-9182-5337-638CED8A207C}"/>
                </a:ext>
              </a:extLst>
            </p:cNvPr>
            <p:cNvPicPr>
              <a:picLocks noChangeAspect="1"/>
            </p:cNvPicPr>
            <p:nvPr/>
          </p:nvPicPr>
          <p:blipFill>
            <a:blip r:embed="rId15"/>
            <a:srcRect l="34838" t="12466" r="34856" b="32909"/>
            <a:stretch>
              <a:fillRect/>
            </a:stretch>
          </p:blipFill>
          <p:spPr>
            <a:xfrm>
              <a:off x="5601596" y="3351577"/>
              <a:ext cx="1403732" cy="1418947"/>
            </a:xfrm>
            <a:prstGeom prst="rect">
              <a:avLst/>
            </a:prstGeom>
            <a:noFill/>
            <a:ln cap="flat">
              <a:noFill/>
            </a:ln>
          </p:spPr>
        </p:pic>
        <p:pic>
          <p:nvPicPr>
            <p:cNvPr id="50" name="Image 10">
              <a:extLst>
                <a:ext uri="{FF2B5EF4-FFF2-40B4-BE49-F238E27FC236}">
                  <a16:creationId xmlns:a16="http://schemas.microsoft.com/office/drawing/2014/main" id="{26D63977-E0D7-801E-0B1D-655BF96A9DD4}"/>
                </a:ext>
              </a:extLst>
            </p:cNvPr>
            <p:cNvPicPr>
              <a:picLocks noChangeAspect="1"/>
            </p:cNvPicPr>
            <p:nvPr/>
          </p:nvPicPr>
          <p:blipFill>
            <a:blip r:embed="rId4"/>
            <a:srcRect l="35776" t="14098" r="35436" b="33443"/>
            <a:stretch>
              <a:fillRect/>
            </a:stretch>
          </p:blipFill>
          <p:spPr>
            <a:xfrm>
              <a:off x="3981361" y="3339260"/>
              <a:ext cx="1408294" cy="1438543"/>
            </a:xfrm>
            <a:prstGeom prst="rect">
              <a:avLst/>
            </a:prstGeom>
            <a:noFill/>
            <a:ln cap="flat">
              <a:noFill/>
            </a:ln>
          </p:spPr>
        </p:pic>
        <p:sp>
          <p:nvSpPr>
            <p:cNvPr id="51" name="Text Box 6261">
              <a:extLst>
                <a:ext uri="{FF2B5EF4-FFF2-40B4-BE49-F238E27FC236}">
                  <a16:creationId xmlns:a16="http://schemas.microsoft.com/office/drawing/2014/main" id="{D1F4FDD8-1D98-689B-EA0D-2933E7570309}"/>
                </a:ext>
              </a:extLst>
            </p:cNvPr>
            <p:cNvSpPr txBox="1"/>
            <p:nvPr/>
          </p:nvSpPr>
          <p:spPr>
            <a:xfrm>
              <a:off x="5257022" y="4631618"/>
              <a:ext cx="148836" cy="149412"/>
            </a:xfrm>
            <a:prstGeom prst="rect">
              <a:avLst/>
            </a:prstGeom>
            <a:solidFill>
              <a:srgbClr val="FFFFFF"/>
            </a:solidFill>
            <a:ln cap="flat">
              <a:noFill/>
            </a:ln>
          </p:spPr>
          <p:txBody>
            <a:bodyPr vert="horz" wrap="square" lIns="96112" tIns="48051" rIns="96112" bIns="48051" anchor="t" anchorCtr="0" compatLnSpc="1">
              <a:noAutofit/>
            </a:bodyPr>
            <a:lstStyle/>
            <a:p>
              <a:pPr marL="0" marR="0" lvl="0" indent="0" algn="l" defTabSz="914400" rtl="0" fontAlgn="auto" hangingPunct="1">
                <a:lnSpc>
                  <a:spcPct val="115000"/>
                </a:lnSpc>
                <a:spcBef>
                  <a:spcPts val="0"/>
                </a:spcBef>
                <a:spcAft>
                  <a:spcPts val="1050"/>
                </a:spcAft>
                <a:buNone/>
                <a:tabLst/>
                <a:defRPr sz="1800" b="0" i="0" u="none" strike="noStrike" kern="0" cap="none" spc="0" baseline="0">
                  <a:solidFill>
                    <a:srgbClr val="000000"/>
                  </a:solidFill>
                  <a:uFillTx/>
                </a:defRPr>
              </a:pPr>
              <a:r>
                <a:rPr lang="fr-FR" sz="700" b="1" i="0" u="none" strike="noStrike" kern="1200" cap="none" spc="0" baseline="0">
                  <a:solidFill>
                    <a:srgbClr val="000000"/>
                  </a:solidFill>
                  <a:uFillTx/>
                  <a:latin typeface="Times New Roman" pitchFamily="18"/>
                  <a:ea typeface="Calibri" pitchFamily="34"/>
                  <a:cs typeface="Arial" pitchFamily="34"/>
                </a:rPr>
                <a:t>A</a:t>
              </a:r>
              <a:endParaRPr lang="fr-FR" sz="600" b="0" i="0" u="none" strike="noStrike" kern="1200" cap="none" spc="0" baseline="0">
                <a:solidFill>
                  <a:srgbClr val="000000"/>
                </a:solidFill>
                <a:uFillTx/>
                <a:latin typeface="Calibri" pitchFamily="34"/>
                <a:ea typeface="Calibri" pitchFamily="34"/>
                <a:cs typeface="Arial" pitchFamily="34"/>
              </a:endParaRPr>
            </a:p>
          </p:txBody>
        </p:sp>
        <p:sp>
          <p:nvSpPr>
            <p:cNvPr id="52" name="Text Box 6262">
              <a:extLst>
                <a:ext uri="{FF2B5EF4-FFF2-40B4-BE49-F238E27FC236}">
                  <a16:creationId xmlns:a16="http://schemas.microsoft.com/office/drawing/2014/main" id="{2D0B6C17-A5E0-D81E-9CB1-51C7FE3A0D95}"/>
                </a:ext>
              </a:extLst>
            </p:cNvPr>
            <p:cNvSpPr txBox="1"/>
            <p:nvPr/>
          </p:nvSpPr>
          <p:spPr>
            <a:xfrm>
              <a:off x="6841376" y="4620819"/>
              <a:ext cx="162177" cy="149412"/>
            </a:xfrm>
            <a:prstGeom prst="rect">
              <a:avLst/>
            </a:prstGeom>
            <a:solidFill>
              <a:srgbClr val="FFFFFF"/>
            </a:solidFill>
            <a:ln cap="flat">
              <a:noFill/>
            </a:ln>
          </p:spPr>
          <p:txBody>
            <a:bodyPr vert="horz" wrap="square" lIns="96112" tIns="48051" rIns="96112" bIns="48051" anchor="t" anchorCtr="0" compatLnSpc="1">
              <a:noAutofit/>
            </a:bodyPr>
            <a:lstStyle/>
            <a:p>
              <a:pPr marL="0" marR="0" lvl="0" indent="0" algn="l" defTabSz="914400" rtl="0" fontAlgn="auto" hangingPunct="1">
                <a:lnSpc>
                  <a:spcPct val="115000"/>
                </a:lnSpc>
                <a:spcBef>
                  <a:spcPts val="0"/>
                </a:spcBef>
                <a:spcAft>
                  <a:spcPts val="1050"/>
                </a:spcAft>
                <a:buNone/>
                <a:tabLst/>
                <a:defRPr sz="1800" b="0" i="0" u="none" strike="noStrike" kern="0" cap="none" spc="0" baseline="0">
                  <a:solidFill>
                    <a:srgbClr val="000000"/>
                  </a:solidFill>
                  <a:uFillTx/>
                </a:defRPr>
              </a:pPr>
              <a:r>
                <a:rPr lang="fr-FR" sz="600" b="1" i="0" u="none" strike="noStrike" kern="1200" cap="none" spc="0" baseline="0">
                  <a:solidFill>
                    <a:srgbClr val="000000"/>
                  </a:solidFill>
                  <a:uFillTx/>
                  <a:latin typeface="Times New Roman" pitchFamily="18"/>
                  <a:ea typeface="Calibri" pitchFamily="34"/>
                  <a:cs typeface="Arial" pitchFamily="34"/>
                </a:rPr>
                <a:t>B</a:t>
              </a:r>
              <a:endParaRPr lang="fr-FR" sz="500" b="0" i="0" u="none" strike="noStrike" kern="1200" cap="none" spc="0" baseline="0">
                <a:solidFill>
                  <a:srgbClr val="000000"/>
                </a:solidFill>
                <a:uFillTx/>
                <a:latin typeface="Calibri" pitchFamily="34"/>
                <a:ea typeface="Calibri" pitchFamily="34"/>
                <a:cs typeface="Arial" pitchFamily="34"/>
              </a:endParaRPr>
            </a:p>
          </p:txBody>
        </p:sp>
        <p:cxnSp>
          <p:nvCxnSpPr>
            <p:cNvPr id="53" name="Straight Arrow Connector 61">
              <a:extLst>
                <a:ext uri="{FF2B5EF4-FFF2-40B4-BE49-F238E27FC236}">
                  <a16:creationId xmlns:a16="http://schemas.microsoft.com/office/drawing/2014/main" id="{64DDDD6D-B4AC-AB7F-3C46-9CD83A500715}"/>
                </a:ext>
              </a:extLst>
            </p:cNvPr>
            <p:cNvCxnSpPr/>
            <p:nvPr/>
          </p:nvCxnSpPr>
          <p:spPr>
            <a:xfrm>
              <a:off x="4473336" y="3888065"/>
              <a:ext cx="104872" cy="170014"/>
            </a:xfrm>
            <a:prstGeom prst="straightConnector1">
              <a:avLst/>
            </a:prstGeom>
            <a:noFill/>
            <a:ln w="38103" cap="flat">
              <a:solidFill>
                <a:srgbClr val="FF0000"/>
              </a:solidFill>
              <a:prstDash val="solid"/>
              <a:miter/>
              <a:tailEnd type="arrow"/>
            </a:ln>
          </p:spPr>
        </p:cxnSp>
        <p:cxnSp>
          <p:nvCxnSpPr>
            <p:cNvPr id="54" name="Straight Arrow Connector 62">
              <a:extLst>
                <a:ext uri="{FF2B5EF4-FFF2-40B4-BE49-F238E27FC236}">
                  <a16:creationId xmlns:a16="http://schemas.microsoft.com/office/drawing/2014/main" id="{11795D87-98BB-A575-FDA6-88CD25A6FFDE}"/>
                </a:ext>
              </a:extLst>
            </p:cNvPr>
            <p:cNvCxnSpPr/>
            <p:nvPr/>
          </p:nvCxnSpPr>
          <p:spPr>
            <a:xfrm flipH="1">
              <a:off x="4775079" y="3888065"/>
              <a:ext cx="104954" cy="170106"/>
            </a:xfrm>
            <a:prstGeom prst="straightConnector1">
              <a:avLst/>
            </a:prstGeom>
            <a:noFill/>
            <a:ln w="38103" cap="flat">
              <a:solidFill>
                <a:srgbClr val="FF0000"/>
              </a:solidFill>
              <a:prstDash val="solid"/>
              <a:miter/>
              <a:tailEnd type="arrow"/>
            </a:ln>
          </p:spPr>
        </p:cxnSp>
        <p:cxnSp>
          <p:nvCxnSpPr>
            <p:cNvPr id="55" name="Straight Arrow Connector 63">
              <a:extLst>
                <a:ext uri="{FF2B5EF4-FFF2-40B4-BE49-F238E27FC236}">
                  <a16:creationId xmlns:a16="http://schemas.microsoft.com/office/drawing/2014/main" id="{2DDD02C3-569C-0D1E-121A-74AB54875BE1}"/>
                </a:ext>
              </a:extLst>
            </p:cNvPr>
            <p:cNvCxnSpPr/>
            <p:nvPr/>
          </p:nvCxnSpPr>
          <p:spPr>
            <a:xfrm>
              <a:off x="6093570" y="3829178"/>
              <a:ext cx="104882" cy="170023"/>
            </a:xfrm>
            <a:prstGeom prst="straightConnector1">
              <a:avLst/>
            </a:prstGeom>
            <a:noFill/>
            <a:ln w="38103" cap="flat">
              <a:solidFill>
                <a:srgbClr val="FF0000"/>
              </a:solidFill>
              <a:prstDash val="solid"/>
              <a:miter/>
              <a:tailEnd type="arrow"/>
            </a:ln>
          </p:spPr>
        </p:cxnSp>
        <p:cxnSp>
          <p:nvCxnSpPr>
            <p:cNvPr id="56" name="Straight Arrow Connector 64">
              <a:extLst>
                <a:ext uri="{FF2B5EF4-FFF2-40B4-BE49-F238E27FC236}">
                  <a16:creationId xmlns:a16="http://schemas.microsoft.com/office/drawing/2014/main" id="{3E9321F4-D9B5-587E-268E-68D89581583E}"/>
                </a:ext>
              </a:extLst>
            </p:cNvPr>
            <p:cNvCxnSpPr/>
            <p:nvPr/>
          </p:nvCxnSpPr>
          <p:spPr>
            <a:xfrm flipH="1">
              <a:off x="6388757" y="3829178"/>
              <a:ext cx="104882" cy="170023"/>
            </a:xfrm>
            <a:prstGeom prst="straightConnector1">
              <a:avLst/>
            </a:prstGeom>
            <a:noFill/>
            <a:ln w="38103" cap="flat">
              <a:solidFill>
                <a:srgbClr val="FF0000"/>
              </a:solidFill>
              <a:prstDash val="solid"/>
              <a:miter/>
              <a:tailEnd type="arrow"/>
            </a:ln>
          </p:spPr>
        </p:cxnSp>
        <p:cxnSp>
          <p:nvCxnSpPr>
            <p:cNvPr id="57" name="Straight Arrow Connector 65">
              <a:extLst>
                <a:ext uri="{FF2B5EF4-FFF2-40B4-BE49-F238E27FC236}">
                  <a16:creationId xmlns:a16="http://schemas.microsoft.com/office/drawing/2014/main" id="{A56152A9-2467-A94F-1FAC-6F93BAEC1AB7}"/>
                </a:ext>
              </a:extLst>
            </p:cNvPr>
            <p:cNvCxnSpPr/>
            <p:nvPr/>
          </p:nvCxnSpPr>
          <p:spPr>
            <a:xfrm flipV="1">
              <a:off x="4473336" y="4385288"/>
              <a:ext cx="104872" cy="170024"/>
            </a:xfrm>
            <a:prstGeom prst="straightConnector1">
              <a:avLst/>
            </a:prstGeom>
            <a:noFill/>
            <a:ln w="38103" cap="flat">
              <a:solidFill>
                <a:srgbClr val="FF0000"/>
              </a:solidFill>
              <a:prstDash val="solid"/>
              <a:miter/>
              <a:tailEnd type="arrow"/>
            </a:ln>
          </p:spPr>
        </p:cxnSp>
        <p:cxnSp>
          <p:nvCxnSpPr>
            <p:cNvPr id="58" name="Straight Arrow Connector 66">
              <a:extLst>
                <a:ext uri="{FF2B5EF4-FFF2-40B4-BE49-F238E27FC236}">
                  <a16:creationId xmlns:a16="http://schemas.microsoft.com/office/drawing/2014/main" id="{4AB5CE4B-09C0-F878-2EB4-35BB8EA9CF8E}"/>
                </a:ext>
              </a:extLst>
            </p:cNvPr>
            <p:cNvCxnSpPr/>
            <p:nvPr/>
          </p:nvCxnSpPr>
          <p:spPr>
            <a:xfrm flipH="1" flipV="1">
              <a:off x="4768522" y="4385288"/>
              <a:ext cx="104873" cy="170024"/>
            </a:xfrm>
            <a:prstGeom prst="straightConnector1">
              <a:avLst/>
            </a:prstGeom>
            <a:noFill/>
            <a:ln w="38103" cap="flat">
              <a:solidFill>
                <a:srgbClr val="FF0000"/>
              </a:solidFill>
              <a:prstDash val="solid"/>
              <a:miter/>
              <a:tailEnd type="arrow"/>
            </a:ln>
          </p:spPr>
        </p:cxnSp>
        <p:cxnSp>
          <p:nvCxnSpPr>
            <p:cNvPr id="59" name="Straight Arrow Connector 67">
              <a:extLst>
                <a:ext uri="{FF2B5EF4-FFF2-40B4-BE49-F238E27FC236}">
                  <a16:creationId xmlns:a16="http://schemas.microsoft.com/office/drawing/2014/main" id="{4C6C98F6-95E2-F567-31A8-2DCB3FD9A160}"/>
                </a:ext>
              </a:extLst>
            </p:cNvPr>
            <p:cNvCxnSpPr/>
            <p:nvPr/>
          </p:nvCxnSpPr>
          <p:spPr>
            <a:xfrm flipV="1">
              <a:off x="6093570" y="4385288"/>
              <a:ext cx="104882" cy="170024"/>
            </a:xfrm>
            <a:prstGeom prst="straightConnector1">
              <a:avLst/>
            </a:prstGeom>
            <a:noFill/>
            <a:ln w="38103" cap="flat">
              <a:solidFill>
                <a:srgbClr val="FF0000"/>
              </a:solidFill>
              <a:prstDash val="solid"/>
              <a:miter/>
              <a:tailEnd type="arrow"/>
            </a:ln>
          </p:spPr>
        </p:cxnSp>
        <p:cxnSp>
          <p:nvCxnSpPr>
            <p:cNvPr id="60" name="Straight Arrow Connector 68">
              <a:extLst>
                <a:ext uri="{FF2B5EF4-FFF2-40B4-BE49-F238E27FC236}">
                  <a16:creationId xmlns:a16="http://schemas.microsoft.com/office/drawing/2014/main" id="{7CD34B09-0AAA-C712-5B6B-691A3B0AC5E2}"/>
                </a:ext>
              </a:extLst>
            </p:cNvPr>
            <p:cNvCxnSpPr/>
            <p:nvPr/>
          </p:nvCxnSpPr>
          <p:spPr>
            <a:xfrm flipH="1" flipV="1">
              <a:off x="6388757" y="4385288"/>
              <a:ext cx="104882" cy="170024"/>
            </a:xfrm>
            <a:prstGeom prst="straightConnector1">
              <a:avLst/>
            </a:prstGeom>
            <a:noFill/>
            <a:ln w="38103" cap="flat">
              <a:solidFill>
                <a:srgbClr val="FF0000"/>
              </a:solidFill>
              <a:prstDash val="solid"/>
              <a:miter/>
              <a:tailEnd type="arrow"/>
            </a:ln>
          </p:spPr>
        </p:cxnSp>
      </p:grpSp>
      <p:sp>
        <p:nvSpPr>
          <p:cNvPr id="61" name="TextBox 64">
            <a:extLst>
              <a:ext uri="{FF2B5EF4-FFF2-40B4-BE49-F238E27FC236}">
                <a16:creationId xmlns:a16="http://schemas.microsoft.com/office/drawing/2014/main" id="{0DEAFACB-6ED4-CD7F-2CA8-0B14A3E310B1}"/>
              </a:ext>
            </a:extLst>
          </p:cNvPr>
          <p:cNvSpPr txBox="1"/>
          <p:nvPr/>
        </p:nvSpPr>
        <p:spPr>
          <a:xfrm>
            <a:off x="1530678" y="750004"/>
            <a:ext cx="10992889" cy="276999"/>
          </a:xfrm>
          <a:prstGeom prst="rect">
            <a:avLst/>
          </a:prstGeom>
          <a:noFill/>
          <a:ln cap="flat">
            <a:noFill/>
          </a:ln>
        </p:spPr>
        <p:txBody>
          <a:bodyPr vert="horz" wrap="square" lIns="91440" tIns="45720" rIns="91440" bIns="45720" anchor="t" anchorCtr="0" compatLnSpc="1">
            <a:spAutoFit/>
          </a:bodyPr>
          <a:lstStyle/>
          <a:p>
            <a:pPr marL="0" marR="180337" lvl="0" indent="0" algn="just"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800" b="1" i="0" u="none" strike="noStrike" kern="1200" cap="none" spc="0" baseline="30000" dirty="0">
                <a:solidFill>
                  <a:srgbClr val="002060"/>
                </a:solidFill>
                <a:uFillTx/>
                <a:latin typeface="Arial" pitchFamily="34"/>
                <a:ea typeface="Calibri" pitchFamily="34"/>
                <a:cs typeface="Times New Roman" pitchFamily="18"/>
              </a:rPr>
              <a:t>1. F. NABI *; 2.N. AHMED FOUATIH. 3, D. KHASSANI**    (Service </a:t>
            </a:r>
            <a:r>
              <a:rPr lang="en-US" sz="1800" b="1" i="0" u="none" strike="noStrike" kern="1200" cap="none" spc="0" baseline="30000" dirty="0" err="1">
                <a:solidFill>
                  <a:srgbClr val="002060"/>
                </a:solidFill>
                <a:uFillTx/>
                <a:latin typeface="Arial" pitchFamily="34"/>
                <a:ea typeface="Calibri" pitchFamily="34"/>
                <a:cs typeface="Times New Roman" pitchFamily="18"/>
              </a:rPr>
              <a:t>d’ODF</a:t>
            </a:r>
            <a:r>
              <a:rPr lang="en-US" sz="1800" b="1" i="0" u="none" strike="noStrike" kern="1200" cap="none" spc="0" baseline="30000" dirty="0">
                <a:solidFill>
                  <a:srgbClr val="002060"/>
                </a:solidFill>
                <a:uFillTx/>
                <a:latin typeface="Arial" pitchFamily="34"/>
                <a:ea typeface="Calibri" pitchFamily="34"/>
                <a:cs typeface="Times New Roman" pitchFamily="18"/>
              </a:rPr>
              <a:t>- CHU-ORAN - </a:t>
            </a:r>
            <a:r>
              <a:rPr lang="en-US" sz="1800" b="1" i="0" u="none" strike="noStrike" kern="1200" cap="none" spc="0" baseline="30000" dirty="0">
                <a:solidFill>
                  <a:srgbClr val="002060"/>
                </a:solidFill>
                <a:uFillTx/>
                <a:latin typeface="Arial" pitchFamily="34"/>
                <a:cs typeface="Times New Roman" pitchFamily="18"/>
              </a:rPr>
              <a:t>**Service de </a:t>
            </a:r>
            <a:r>
              <a:rPr lang="en-US" sz="1800" b="1" i="0" u="none" strike="noStrike" kern="1200" cap="none" spc="0" baseline="30000" dirty="0" err="1">
                <a:solidFill>
                  <a:srgbClr val="002060"/>
                </a:solidFill>
                <a:uFillTx/>
                <a:latin typeface="Arial" pitchFamily="34"/>
                <a:cs typeface="Times New Roman" pitchFamily="18"/>
              </a:rPr>
              <a:t>Parodontologie</a:t>
            </a:r>
            <a:r>
              <a:rPr lang="en-US" sz="1800" b="1" i="0" u="none" strike="noStrike" kern="1200" cap="none" spc="0" baseline="30000" dirty="0">
                <a:solidFill>
                  <a:srgbClr val="002060"/>
                </a:solidFill>
                <a:uFillTx/>
                <a:latin typeface="Arial" pitchFamily="34"/>
                <a:cs typeface="Times New Roman" pitchFamily="18"/>
              </a:rPr>
              <a:t> CHU-ORAN).</a:t>
            </a:r>
            <a:endParaRPr lang="fr-FR" sz="1800" b="1" i="0" u="none" strike="noStrike" kern="1200" cap="none" spc="0" baseline="30000" dirty="0">
              <a:solidFill>
                <a:srgbClr val="002060"/>
              </a:solidFill>
              <a:uFillTx/>
              <a:latin typeface="Arial" pitchFamily="34"/>
              <a:cs typeface="Times New Roman" pitchFamily="18"/>
            </a:endParaRPr>
          </a:p>
        </p:txBody>
      </p:sp>
      <p:graphicFrame>
        <p:nvGraphicFramePr>
          <p:cNvPr id="62" name="Table 50">
            <a:extLst>
              <a:ext uri="{FF2B5EF4-FFF2-40B4-BE49-F238E27FC236}">
                <a16:creationId xmlns:a16="http://schemas.microsoft.com/office/drawing/2014/main" id="{77E59C4C-4075-1F9B-9B9E-58D13723B35A}"/>
              </a:ext>
            </a:extLst>
          </p:cNvPr>
          <p:cNvGraphicFramePr>
            <a:graphicFrameLocks noGrp="1"/>
          </p:cNvGraphicFramePr>
          <p:nvPr>
            <p:extLst>
              <p:ext uri="{D42A27DB-BD31-4B8C-83A1-F6EECF244321}">
                <p14:modId xmlns:p14="http://schemas.microsoft.com/office/powerpoint/2010/main" val="3437030703"/>
              </p:ext>
            </p:extLst>
          </p:nvPr>
        </p:nvGraphicFramePr>
        <p:xfrm>
          <a:off x="7335610" y="3252258"/>
          <a:ext cx="4558385" cy="1989530"/>
        </p:xfrm>
        <a:graphic>
          <a:graphicData uri="http://schemas.openxmlformats.org/drawingml/2006/table">
            <a:tbl>
              <a:tblPr firstRow="1" firstCol="1">
                <a:tableStyleId>{7DF18680-E054-41AD-8BC1-D1AEF772440D}</a:tableStyleId>
              </a:tblPr>
              <a:tblGrid>
                <a:gridCol w="700256">
                  <a:extLst>
                    <a:ext uri="{9D8B030D-6E8A-4147-A177-3AD203B41FA5}">
                      <a16:colId xmlns:a16="http://schemas.microsoft.com/office/drawing/2014/main" val="2943626732"/>
                    </a:ext>
                  </a:extLst>
                </a:gridCol>
                <a:gridCol w="267884">
                  <a:extLst>
                    <a:ext uri="{9D8B030D-6E8A-4147-A177-3AD203B41FA5}">
                      <a16:colId xmlns:a16="http://schemas.microsoft.com/office/drawing/2014/main" val="585159478"/>
                    </a:ext>
                  </a:extLst>
                </a:gridCol>
                <a:gridCol w="336337">
                  <a:extLst>
                    <a:ext uri="{9D8B030D-6E8A-4147-A177-3AD203B41FA5}">
                      <a16:colId xmlns:a16="http://schemas.microsoft.com/office/drawing/2014/main" val="3775254064"/>
                    </a:ext>
                  </a:extLst>
                </a:gridCol>
                <a:gridCol w="333261">
                  <a:extLst>
                    <a:ext uri="{9D8B030D-6E8A-4147-A177-3AD203B41FA5}">
                      <a16:colId xmlns:a16="http://schemas.microsoft.com/office/drawing/2014/main" val="655991040"/>
                    </a:ext>
                  </a:extLst>
                </a:gridCol>
                <a:gridCol w="281822">
                  <a:extLst>
                    <a:ext uri="{9D8B030D-6E8A-4147-A177-3AD203B41FA5}">
                      <a16:colId xmlns:a16="http://schemas.microsoft.com/office/drawing/2014/main" val="1811141996"/>
                    </a:ext>
                  </a:extLst>
                </a:gridCol>
                <a:gridCol w="284023">
                  <a:extLst>
                    <a:ext uri="{9D8B030D-6E8A-4147-A177-3AD203B41FA5}">
                      <a16:colId xmlns:a16="http://schemas.microsoft.com/office/drawing/2014/main" val="234368496"/>
                    </a:ext>
                  </a:extLst>
                </a:gridCol>
                <a:gridCol w="334581">
                  <a:extLst>
                    <a:ext uri="{9D8B030D-6E8A-4147-A177-3AD203B41FA5}">
                      <a16:colId xmlns:a16="http://schemas.microsoft.com/office/drawing/2014/main" val="759874922"/>
                    </a:ext>
                  </a:extLst>
                </a:gridCol>
                <a:gridCol w="360960">
                  <a:extLst>
                    <a:ext uri="{9D8B030D-6E8A-4147-A177-3AD203B41FA5}">
                      <a16:colId xmlns:a16="http://schemas.microsoft.com/office/drawing/2014/main" val="2896298400"/>
                    </a:ext>
                  </a:extLst>
                </a:gridCol>
                <a:gridCol w="369748">
                  <a:extLst>
                    <a:ext uri="{9D8B030D-6E8A-4147-A177-3AD203B41FA5}">
                      <a16:colId xmlns:a16="http://schemas.microsoft.com/office/drawing/2014/main" val="147769242"/>
                    </a:ext>
                  </a:extLst>
                </a:gridCol>
                <a:gridCol w="282259">
                  <a:extLst>
                    <a:ext uri="{9D8B030D-6E8A-4147-A177-3AD203B41FA5}">
                      <a16:colId xmlns:a16="http://schemas.microsoft.com/office/drawing/2014/main" val="1374379360"/>
                    </a:ext>
                  </a:extLst>
                </a:gridCol>
                <a:gridCol w="301321">
                  <a:extLst>
                    <a:ext uri="{9D8B030D-6E8A-4147-A177-3AD203B41FA5}">
                      <a16:colId xmlns:a16="http://schemas.microsoft.com/office/drawing/2014/main" val="3394078018"/>
                    </a:ext>
                  </a:extLst>
                </a:gridCol>
                <a:gridCol w="705933">
                  <a:extLst>
                    <a:ext uri="{9D8B030D-6E8A-4147-A177-3AD203B41FA5}">
                      <a16:colId xmlns:a16="http://schemas.microsoft.com/office/drawing/2014/main" val="3851065338"/>
                    </a:ext>
                  </a:extLst>
                </a:gridCol>
              </a:tblGrid>
              <a:tr h="594751">
                <a:tc>
                  <a:txBody>
                    <a:bodyPr/>
                    <a:lstStyle/>
                    <a:p>
                      <a:pPr marL="93341" marR="185422" lvl="0" algn="ctr">
                        <a:lnSpc>
                          <a:spcPct val="115000"/>
                        </a:lnSpc>
                        <a:spcAft>
                          <a:spcPts val="1000"/>
                        </a:spcAft>
                      </a:pPr>
                      <a:r>
                        <a:rPr lang="fr-FR" sz="700" b="1"/>
                        <a:t>Mesure d’épaisseur osseuse</a:t>
                      </a:r>
                      <a:r>
                        <a:rPr lang="fr-FR" sz="700" b="1" spc="5"/>
                        <a:t> (mm)</a:t>
                      </a:r>
                      <a:endParaRPr lang="fr-FR" sz="700" b="1">
                        <a:latin typeface="Arial" pitchFamily="34"/>
                        <a:ea typeface="Calibri" pitchFamily="34"/>
                        <a:cs typeface="Arial" pitchFamily="34"/>
                      </a:endParaRPr>
                    </a:p>
                  </a:txBody>
                  <a:tcPr marL="0" marR="0" marT="0" marB="0" anchor="ctr"/>
                </a:tc>
                <a:tc gridSpan="2">
                  <a:txBody>
                    <a:bodyPr/>
                    <a:lstStyle/>
                    <a:p>
                      <a:pPr marL="67308" marR="169548" lvl="0" algn="ctr">
                        <a:lnSpc>
                          <a:spcPct val="115000"/>
                        </a:lnSpc>
                        <a:spcAft>
                          <a:spcPts val="1000"/>
                        </a:spcAft>
                      </a:pPr>
                      <a:r>
                        <a:rPr lang="fr-FR" sz="700" b="1"/>
                        <a:t>Distal 13</a:t>
                      </a:r>
                      <a:endParaRPr lang="fr-FR" sz="700" b="1">
                        <a:latin typeface="Arial" pitchFamily="34"/>
                        <a:ea typeface="Calibri" pitchFamily="34"/>
                        <a:cs typeface="Arial" pitchFamily="34"/>
                      </a:endParaRPr>
                    </a:p>
                  </a:txBody>
                  <a:tcPr marL="0" marR="0" marT="0" marB="0" anchor="ctr"/>
                </a:tc>
                <a:tc hMerge="1">
                  <a:txBody>
                    <a:bodyPr/>
                    <a:lstStyle/>
                    <a:p>
                      <a:endParaRPr lang="fr-FR"/>
                    </a:p>
                  </a:txBody>
                  <a:tcPr/>
                </a:tc>
                <a:tc gridSpan="2">
                  <a:txBody>
                    <a:bodyPr/>
                    <a:lstStyle/>
                    <a:p>
                      <a:pPr marL="66678" marR="102239" lvl="0" algn="ctr">
                        <a:lnSpc>
                          <a:spcPct val="115000"/>
                        </a:lnSpc>
                        <a:spcAft>
                          <a:spcPts val="1000"/>
                        </a:spcAft>
                      </a:pPr>
                      <a:r>
                        <a:rPr lang="fr-FR" sz="700" b="1"/>
                        <a:t>Distal 11</a:t>
                      </a:r>
                      <a:endParaRPr lang="fr-FR" sz="700" b="1">
                        <a:latin typeface="Arial" pitchFamily="34"/>
                        <a:ea typeface="Calibri" pitchFamily="34"/>
                        <a:cs typeface="Arial" pitchFamily="34"/>
                      </a:endParaRPr>
                    </a:p>
                  </a:txBody>
                  <a:tcPr marL="0" marR="0" marT="0" marB="0" anchor="ctr"/>
                </a:tc>
                <a:tc hMerge="1">
                  <a:txBody>
                    <a:bodyPr/>
                    <a:lstStyle/>
                    <a:p>
                      <a:endParaRPr lang="fr-FR"/>
                    </a:p>
                  </a:txBody>
                  <a:tcPr/>
                </a:tc>
                <a:tc gridSpan="2">
                  <a:txBody>
                    <a:bodyPr/>
                    <a:lstStyle/>
                    <a:p>
                      <a:pPr marL="64766" marR="109215" lvl="0" algn="ctr">
                        <a:lnSpc>
                          <a:spcPct val="115000"/>
                        </a:lnSpc>
                        <a:spcAft>
                          <a:spcPts val="1000"/>
                        </a:spcAft>
                      </a:pPr>
                      <a:r>
                        <a:rPr lang="fr-FR" sz="700" b="1"/>
                        <a:t>Distal 21</a:t>
                      </a:r>
                      <a:endParaRPr lang="fr-FR" sz="700" b="1">
                        <a:latin typeface="Arial" pitchFamily="34"/>
                        <a:ea typeface="Calibri" pitchFamily="34"/>
                        <a:cs typeface="Arial" pitchFamily="34"/>
                      </a:endParaRPr>
                    </a:p>
                  </a:txBody>
                  <a:tcPr marL="0" marR="0" marT="0" marB="0" anchor="ctr"/>
                </a:tc>
                <a:tc hMerge="1">
                  <a:txBody>
                    <a:bodyPr/>
                    <a:lstStyle/>
                    <a:p>
                      <a:endParaRPr lang="fr-FR"/>
                    </a:p>
                  </a:txBody>
                  <a:tcPr/>
                </a:tc>
                <a:tc gridSpan="2">
                  <a:txBody>
                    <a:bodyPr/>
                    <a:lstStyle/>
                    <a:p>
                      <a:pPr marL="65407" lvl="0" algn="ctr">
                        <a:lnSpc>
                          <a:spcPct val="115000"/>
                        </a:lnSpc>
                        <a:spcAft>
                          <a:spcPts val="1000"/>
                        </a:spcAft>
                      </a:pPr>
                      <a:r>
                        <a:rPr lang="fr-FR" sz="700" b="1"/>
                        <a:t>Distal</a:t>
                      </a:r>
                      <a:r>
                        <a:rPr lang="fr-FR" sz="700" b="1" spc="-15"/>
                        <a:t> </a:t>
                      </a:r>
                      <a:r>
                        <a:rPr lang="fr-FR" sz="700" b="1"/>
                        <a:t>22</a:t>
                      </a:r>
                      <a:endParaRPr lang="fr-FR" sz="700" b="1">
                        <a:latin typeface="Arial" pitchFamily="34"/>
                        <a:ea typeface="Calibri" pitchFamily="34"/>
                        <a:cs typeface="Arial" pitchFamily="34"/>
                      </a:endParaRPr>
                    </a:p>
                  </a:txBody>
                  <a:tcPr marL="0" marR="0" marT="0" marB="0" anchor="ctr"/>
                </a:tc>
                <a:tc hMerge="1">
                  <a:txBody>
                    <a:bodyPr/>
                    <a:lstStyle/>
                    <a:p>
                      <a:endParaRPr lang="fr-FR"/>
                    </a:p>
                  </a:txBody>
                  <a:tcPr/>
                </a:tc>
                <a:tc gridSpan="2">
                  <a:txBody>
                    <a:bodyPr/>
                    <a:lstStyle/>
                    <a:p>
                      <a:pPr marL="62234" marR="154935" lvl="0" algn="ctr">
                        <a:lnSpc>
                          <a:spcPct val="115000"/>
                        </a:lnSpc>
                        <a:spcAft>
                          <a:spcPts val="1000"/>
                        </a:spcAft>
                      </a:pPr>
                      <a:r>
                        <a:rPr lang="fr-FR" sz="700" b="1"/>
                        <a:t>Distal 23</a:t>
                      </a:r>
                      <a:endParaRPr lang="fr-FR" sz="700" b="1">
                        <a:latin typeface="Arial" pitchFamily="34"/>
                        <a:ea typeface="Calibri" pitchFamily="34"/>
                        <a:cs typeface="Arial" pitchFamily="34"/>
                      </a:endParaRPr>
                    </a:p>
                  </a:txBody>
                  <a:tcPr marL="0" marR="0" marT="0" marB="0" anchor="ctr"/>
                </a:tc>
                <a:tc hMerge="1">
                  <a:txBody>
                    <a:bodyPr/>
                    <a:lstStyle/>
                    <a:p>
                      <a:endParaRPr lang="fr-FR"/>
                    </a:p>
                  </a:txBody>
                  <a:tcPr/>
                </a:tc>
                <a:tc>
                  <a:txBody>
                    <a:bodyPr/>
                    <a:lstStyle/>
                    <a:p>
                      <a:pPr marL="60322" lvl="0" algn="ctr">
                        <a:lnSpc>
                          <a:spcPts val="1365"/>
                        </a:lnSpc>
                        <a:spcAft>
                          <a:spcPts val="1000"/>
                        </a:spcAft>
                      </a:pPr>
                      <a:r>
                        <a:rPr lang="fr-FR" sz="700" b="1" dirty="0"/>
                        <a:t> </a:t>
                      </a:r>
                      <a:endParaRPr lang="fr-FR" sz="700" b="1" dirty="0">
                        <a:latin typeface="Arial" pitchFamily="34"/>
                        <a:ea typeface="Calibri" pitchFamily="34"/>
                        <a:cs typeface="Arial" pitchFamily="34"/>
                      </a:endParaRPr>
                    </a:p>
                  </a:txBody>
                  <a:tcPr marL="0" marR="0" marT="0" marB="0" anchor="ctr"/>
                </a:tc>
                <a:extLst>
                  <a:ext uri="{0D108BD9-81ED-4DB2-BD59-A6C34878D82A}">
                    <a16:rowId xmlns:a16="http://schemas.microsoft.com/office/drawing/2014/main" val="2734602210"/>
                  </a:ext>
                </a:extLst>
              </a:tr>
              <a:tr h="621169">
                <a:tc>
                  <a:txBody>
                    <a:bodyPr/>
                    <a:lstStyle/>
                    <a:p>
                      <a:pPr marL="106042" lvl="0" algn="ctr">
                        <a:lnSpc>
                          <a:spcPts val="1455"/>
                        </a:lnSpc>
                        <a:spcAft>
                          <a:spcPts val="1000"/>
                        </a:spcAft>
                      </a:pPr>
                      <a:r>
                        <a:rPr lang="fr-FR" sz="700" b="1"/>
                        <a:t>Le</a:t>
                      </a:r>
                      <a:r>
                        <a:rPr lang="fr-FR" sz="700" b="1" spc="-10"/>
                        <a:t> </a:t>
                      </a:r>
                      <a:r>
                        <a:rPr lang="fr-FR" sz="700" b="1"/>
                        <a:t>Site</a:t>
                      </a:r>
                      <a:endParaRPr lang="fr-FR" sz="700" b="1">
                        <a:latin typeface="Arial" pitchFamily="34"/>
                        <a:ea typeface="Calibri" pitchFamily="34"/>
                        <a:cs typeface="Arial" pitchFamily="34"/>
                      </a:endParaRPr>
                    </a:p>
                  </a:txBody>
                  <a:tcPr marL="0" marR="0" marT="0" marB="0" anchor="ctr"/>
                </a:tc>
                <a:tc>
                  <a:txBody>
                    <a:bodyPr/>
                    <a:lstStyle/>
                    <a:p>
                      <a:pPr marL="67308" lvl="0" algn="ctr">
                        <a:lnSpc>
                          <a:spcPts val="1455"/>
                        </a:lnSpc>
                        <a:spcAft>
                          <a:spcPts val="1000"/>
                        </a:spcAft>
                      </a:pPr>
                      <a:r>
                        <a:rPr lang="fr-FR" sz="700" b="1"/>
                        <a:t>A</a:t>
                      </a:r>
                      <a:endParaRPr lang="fr-FR" sz="700" b="1">
                        <a:latin typeface="Arial" pitchFamily="34"/>
                        <a:ea typeface="Calibri" pitchFamily="34"/>
                        <a:cs typeface="Arial" pitchFamily="34"/>
                      </a:endParaRPr>
                    </a:p>
                  </a:txBody>
                  <a:tcPr marL="0" marR="0" marT="0" marB="0" anchor="ctr"/>
                </a:tc>
                <a:tc>
                  <a:txBody>
                    <a:bodyPr/>
                    <a:lstStyle/>
                    <a:p>
                      <a:pPr marL="66678" lvl="0" algn="ctr">
                        <a:lnSpc>
                          <a:spcPts val="1455"/>
                        </a:lnSpc>
                        <a:spcAft>
                          <a:spcPts val="1000"/>
                        </a:spcAft>
                      </a:pPr>
                      <a:r>
                        <a:rPr lang="fr-FR" sz="700" b="1"/>
                        <a:t>B</a:t>
                      </a:r>
                      <a:endParaRPr lang="fr-FR" sz="700" b="1">
                        <a:latin typeface="Arial" pitchFamily="34"/>
                        <a:ea typeface="Calibri" pitchFamily="34"/>
                        <a:cs typeface="Arial" pitchFamily="34"/>
                      </a:endParaRPr>
                    </a:p>
                  </a:txBody>
                  <a:tcPr marL="0" marR="0" marT="0" marB="0" anchor="ctr"/>
                </a:tc>
                <a:tc>
                  <a:txBody>
                    <a:bodyPr/>
                    <a:lstStyle/>
                    <a:p>
                      <a:pPr marL="66678" lvl="0" algn="ctr">
                        <a:lnSpc>
                          <a:spcPts val="1455"/>
                        </a:lnSpc>
                        <a:spcAft>
                          <a:spcPts val="1000"/>
                        </a:spcAft>
                      </a:pPr>
                      <a:r>
                        <a:rPr lang="fr-FR" sz="700" b="1"/>
                        <a:t>A</a:t>
                      </a:r>
                      <a:endParaRPr lang="fr-FR" sz="700" b="1">
                        <a:latin typeface="Arial" pitchFamily="34"/>
                        <a:ea typeface="Calibri" pitchFamily="34"/>
                        <a:cs typeface="Arial" pitchFamily="34"/>
                      </a:endParaRPr>
                    </a:p>
                  </a:txBody>
                  <a:tcPr marL="0" marR="0" marT="0" marB="0" anchor="ctr"/>
                </a:tc>
                <a:tc>
                  <a:txBody>
                    <a:bodyPr/>
                    <a:lstStyle/>
                    <a:p>
                      <a:pPr marL="65407" lvl="0" algn="ctr">
                        <a:lnSpc>
                          <a:spcPts val="1455"/>
                        </a:lnSpc>
                        <a:spcAft>
                          <a:spcPts val="1000"/>
                        </a:spcAft>
                      </a:pPr>
                      <a:r>
                        <a:rPr lang="fr-FR" sz="700" b="1"/>
                        <a:t>B</a:t>
                      </a:r>
                      <a:endParaRPr lang="fr-FR" sz="700" b="1">
                        <a:latin typeface="Arial" pitchFamily="34"/>
                        <a:ea typeface="Calibri" pitchFamily="34"/>
                        <a:cs typeface="Arial" pitchFamily="34"/>
                      </a:endParaRPr>
                    </a:p>
                  </a:txBody>
                  <a:tcPr marL="0" marR="0" marT="0" marB="0" anchor="ctr"/>
                </a:tc>
                <a:tc>
                  <a:txBody>
                    <a:bodyPr/>
                    <a:lstStyle/>
                    <a:p>
                      <a:pPr marL="64766" lvl="0" algn="ctr">
                        <a:lnSpc>
                          <a:spcPts val="1455"/>
                        </a:lnSpc>
                        <a:spcAft>
                          <a:spcPts val="1000"/>
                        </a:spcAft>
                      </a:pPr>
                      <a:r>
                        <a:rPr lang="fr-FR" sz="700" b="1"/>
                        <a:t>A</a:t>
                      </a:r>
                      <a:endParaRPr lang="fr-FR" sz="700" b="1">
                        <a:latin typeface="Arial" pitchFamily="34"/>
                        <a:ea typeface="Calibri" pitchFamily="34"/>
                        <a:cs typeface="Arial" pitchFamily="34"/>
                      </a:endParaRPr>
                    </a:p>
                  </a:txBody>
                  <a:tcPr marL="0" marR="0" marT="0" marB="0" anchor="ctr"/>
                </a:tc>
                <a:tc>
                  <a:txBody>
                    <a:bodyPr/>
                    <a:lstStyle/>
                    <a:p>
                      <a:pPr marL="63495" lvl="0" algn="ctr">
                        <a:lnSpc>
                          <a:spcPts val="1455"/>
                        </a:lnSpc>
                        <a:spcAft>
                          <a:spcPts val="1000"/>
                        </a:spcAft>
                      </a:pPr>
                      <a:r>
                        <a:rPr lang="fr-FR" sz="700" b="1"/>
                        <a:t>B</a:t>
                      </a:r>
                      <a:endParaRPr lang="fr-FR" sz="700" b="1">
                        <a:latin typeface="Arial" pitchFamily="34"/>
                        <a:ea typeface="Calibri" pitchFamily="34"/>
                        <a:cs typeface="Arial" pitchFamily="34"/>
                      </a:endParaRPr>
                    </a:p>
                  </a:txBody>
                  <a:tcPr marL="0" marR="0" marT="0" marB="0" anchor="ctr"/>
                </a:tc>
                <a:tc>
                  <a:txBody>
                    <a:bodyPr/>
                    <a:lstStyle/>
                    <a:p>
                      <a:pPr marL="65407" lvl="0" algn="ctr">
                        <a:lnSpc>
                          <a:spcPts val="1455"/>
                        </a:lnSpc>
                        <a:spcAft>
                          <a:spcPts val="1000"/>
                        </a:spcAft>
                      </a:pPr>
                      <a:r>
                        <a:rPr lang="fr-FR" sz="700" b="1" dirty="0"/>
                        <a:t>A</a:t>
                      </a:r>
                      <a:endParaRPr lang="fr-FR" sz="700" b="1" dirty="0">
                        <a:latin typeface="Arial" pitchFamily="34"/>
                        <a:ea typeface="Calibri" pitchFamily="34"/>
                        <a:cs typeface="Arial" pitchFamily="34"/>
                      </a:endParaRPr>
                    </a:p>
                  </a:txBody>
                  <a:tcPr marL="0" marR="0" marT="0" marB="0" anchor="ctr"/>
                </a:tc>
                <a:tc>
                  <a:txBody>
                    <a:bodyPr/>
                    <a:lstStyle/>
                    <a:p>
                      <a:pPr marL="62865" lvl="0" algn="ctr">
                        <a:lnSpc>
                          <a:spcPts val="1455"/>
                        </a:lnSpc>
                        <a:spcAft>
                          <a:spcPts val="1000"/>
                        </a:spcAft>
                      </a:pPr>
                      <a:r>
                        <a:rPr lang="fr-FR" sz="700" b="1"/>
                        <a:t>B</a:t>
                      </a:r>
                      <a:endParaRPr lang="fr-FR" sz="700" b="1">
                        <a:latin typeface="Arial" pitchFamily="34"/>
                        <a:ea typeface="Calibri" pitchFamily="34"/>
                        <a:cs typeface="Arial" pitchFamily="34"/>
                      </a:endParaRPr>
                    </a:p>
                  </a:txBody>
                  <a:tcPr marL="0" marR="0" marT="0" marB="0" anchor="ctr"/>
                </a:tc>
                <a:tc>
                  <a:txBody>
                    <a:bodyPr/>
                    <a:lstStyle/>
                    <a:p>
                      <a:pPr marL="62234" lvl="0" algn="ctr">
                        <a:lnSpc>
                          <a:spcPts val="1455"/>
                        </a:lnSpc>
                        <a:spcAft>
                          <a:spcPts val="1000"/>
                        </a:spcAft>
                      </a:pPr>
                      <a:r>
                        <a:rPr lang="fr-FR" sz="700" b="1"/>
                        <a:t>A</a:t>
                      </a:r>
                      <a:endParaRPr lang="fr-FR" sz="700" b="1">
                        <a:latin typeface="Arial" pitchFamily="34"/>
                        <a:ea typeface="Calibri" pitchFamily="34"/>
                        <a:cs typeface="Arial" pitchFamily="34"/>
                      </a:endParaRPr>
                    </a:p>
                  </a:txBody>
                  <a:tcPr marL="0" marR="0" marT="0" marB="0" anchor="ctr"/>
                </a:tc>
                <a:tc>
                  <a:txBody>
                    <a:bodyPr/>
                    <a:lstStyle/>
                    <a:p>
                      <a:pPr marL="60963" lvl="0" algn="ctr">
                        <a:lnSpc>
                          <a:spcPts val="1455"/>
                        </a:lnSpc>
                        <a:spcAft>
                          <a:spcPts val="1000"/>
                        </a:spcAft>
                      </a:pPr>
                      <a:r>
                        <a:rPr lang="fr-FR" sz="700" b="1"/>
                        <a:t>B</a:t>
                      </a:r>
                      <a:endParaRPr lang="fr-FR" sz="700" b="1">
                        <a:latin typeface="Arial" pitchFamily="34"/>
                        <a:ea typeface="Calibri" pitchFamily="34"/>
                        <a:cs typeface="Arial" pitchFamily="34"/>
                      </a:endParaRPr>
                    </a:p>
                  </a:txBody>
                  <a:tcPr marL="0" marR="0" marT="0" marB="0" anchor="ctr"/>
                </a:tc>
                <a:tc>
                  <a:txBody>
                    <a:bodyPr/>
                    <a:lstStyle/>
                    <a:p>
                      <a:pPr marR="93982" lvl="0" algn="ctr">
                        <a:lnSpc>
                          <a:spcPct val="115000"/>
                        </a:lnSpc>
                        <a:spcAft>
                          <a:spcPts val="1000"/>
                        </a:spcAft>
                      </a:pPr>
                      <a:r>
                        <a:rPr lang="fr-FR" sz="700" b="1"/>
                        <a:t>Somme</a:t>
                      </a:r>
                      <a:r>
                        <a:rPr lang="fr-FR" sz="700" b="1" spc="5"/>
                        <a:t> </a:t>
                      </a:r>
                      <a:r>
                        <a:rPr lang="fr-FR" sz="700" b="1"/>
                        <a:t>d’épaisseurs</a:t>
                      </a:r>
                    </a:p>
                    <a:p>
                      <a:pPr marL="60322" lvl="0" algn="ctr">
                        <a:lnSpc>
                          <a:spcPts val="1455"/>
                        </a:lnSpc>
                        <a:spcAft>
                          <a:spcPts val="1000"/>
                        </a:spcAft>
                      </a:pPr>
                      <a:r>
                        <a:rPr lang="fr-FR" sz="700" b="1"/>
                        <a:t>Osseuses (mm)</a:t>
                      </a:r>
                      <a:endParaRPr lang="fr-FR" sz="700" b="1">
                        <a:latin typeface="Arial" pitchFamily="34"/>
                        <a:ea typeface="Calibri" pitchFamily="34"/>
                        <a:cs typeface="Arial" pitchFamily="34"/>
                      </a:endParaRPr>
                    </a:p>
                  </a:txBody>
                  <a:tcPr marL="0" marR="0" marT="0" marB="0" anchor="ctr"/>
                </a:tc>
                <a:extLst>
                  <a:ext uri="{0D108BD9-81ED-4DB2-BD59-A6C34878D82A}">
                    <a16:rowId xmlns:a16="http://schemas.microsoft.com/office/drawing/2014/main" val="452749744"/>
                  </a:ext>
                </a:extLst>
              </a:tr>
              <a:tr h="182053">
                <a:tc>
                  <a:txBody>
                    <a:bodyPr/>
                    <a:lstStyle/>
                    <a:p>
                      <a:pPr marL="70481" lvl="0" algn="ctr">
                        <a:lnSpc>
                          <a:spcPts val="1455"/>
                        </a:lnSpc>
                        <a:spcAft>
                          <a:spcPts val="1000"/>
                        </a:spcAft>
                      </a:pPr>
                      <a:r>
                        <a:rPr lang="fr-FR" sz="700" b="1"/>
                        <a:t>Avant</a:t>
                      </a:r>
                      <a:endParaRPr lang="fr-FR" sz="700" b="1">
                        <a:latin typeface="Arial" pitchFamily="34"/>
                        <a:ea typeface="Calibri" pitchFamily="34"/>
                        <a:cs typeface="Arial" pitchFamily="34"/>
                      </a:endParaRPr>
                    </a:p>
                  </a:txBody>
                  <a:tcPr marL="0" marR="0" marT="0" marB="0" anchor="ctr"/>
                </a:tc>
                <a:tc>
                  <a:txBody>
                    <a:bodyPr/>
                    <a:lstStyle/>
                    <a:p>
                      <a:pPr marL="67308" lvl="0" algn="ctr">
                        <a:lnSpc>
                          <a:spcPts val="1455"/>
                        </a:lnSpc>
                        <a:spcAft>
                          <a:spcPts val="1000"/>
                        </a:spcAft>
                      </a:pPr>
                      <a:r>
                        <a:rPr lang="fr-FR" sz="700" b="1"/>
                        <a:t>7,72</a:t>
                      </a:r>
                      <a:endParaRPr lang="fr-FR" sz="700" b="1">
                        <a:latin typeface="Arial" pitchFamily="34"/>
                        <a:ea typeface="Calibri" pitchFamily="34"/>
                        <a:cs typeface="Arial" pitchFamily="34"/>
                      </a:endParaRPr>
                    </a:p>
                  </a:txBody>
                  <a:tcPr marL="0" marR="0" marT="0" marB="0" anchor="ctr"/>
                </a:tc>
                <a:tc>
                  <a:txBody>
                    <a:bodyPr/>
                    <a:lstStyle/>
                    <a:p>
                      <a:pPr marL="66678" lvl="0" algn="ctr">
                        <a:lnSpc>
                          <a:spcPts val="1455"/>
                        </a:lnSpc>
                        <a:spcAft>
                          <a:spcPts val="1000"/>
                        </a:spcAft>
                      </a:pPr>
                      <a:r>
                        <a:rPr lang="fr-FR" sz="700" b="1"/>
                        <a:t>9,04</a:t>
                      </a:r>
                      <a:endParaRPr lang="fr-FR" sz="700" b="1">
                        <a:latin typeface="Arial" pitchFamily="34"/>
                        <a:ea typeface="Calibri" pitchFamily="34"/>
                        <a:cs typeface="Arial" pitchFamily="34"/>
                      </a:endParaRPr>
                    </a:p>
                  </a:txBody>
                  <a:tcPr marL="0" marR="0" marT="0" marB="0" anchor="ctr"/>
                </a:tc>
                <a:tc>
                  <a:txBody>
                    <a:bodyPr/>
                    <a:lstStyle/>
                    <a:p>
                      <a:pPr marL="66678" lvl="0" algn="ctr">
                        <a:lnSpc>
                          <a:spcPts val="1455"/>
                        </a:lnSpc>
                        <a:spcAft>
                          <a:spcPts val="1000"/>
                        </a:spcAft>
                      </a:pPr>
                      <a:r>
                        <a:rPr lang="fr-FR" sz="700" b="1"/>
                        <a:t>6,56</a:t>
                      </a:r>
                      <a:endParaRPr lang="fr-FR" sz="700" b="1">
                        <a:latin typeface="Arial" pitchFamily="34"/>
                        <a:ea typeface="Calibri" pitchFamily="34"/>
                        <a:cs typeface="Arial" pitchFamily="34"/>
                      </a:endParaRPr>
                    </a:p>
                  </a:txBody>
                  <a:tcPr marL="0" marR="0" marT="0" marB="0" anchor="ctr"/>
                </a:tc>
                <a:tc>
                  <a:txBody>
                    <a:bodyPr/>
                    <a:lstStyle/>
                    <a:p>
                      <a:pPr marL="65407" lvl="0" algn="ctr">
                        <a:lnSpc>
                          <a:spcPts val="1455"/>
                        </a:lnSpc>
                        <a:spcAft>
                          <a:spcPts val="1000"/>
                        </a:spcAft>
                      </a:pPr>
                      <a:r>
                        <a:rPr lang="fr-FR" sz="700" b="1"/>
                        <a:t>6,65</a:t>
                      </a:r>
                      <a:endParaRPr lang="fr-FR" sz="700" b="1">
                        <a:latin typeface="Arial" pitchFamily="34"/>
                        <a:ea typeface="Calibri" pitchFamily="34"/>
                        <a:cs typeface="Arial" pitchFamily="34"/>
                      </a:endParaRPr>
                    </a:p>
                  </a:txBody>
                  <a:tcPr marL="0" marR="0" marT="0" marB="0" anchor="ctr"/>
                </a:tc>
                <a:tc>
                  <a:txBody>
                    <a:bodyPr/>
                    <a:lstStyle/>
                    <a:p>
                      <a:pPr marL="64766" lvl="0" algn="ctr">
                        <a:lnSpc>
                          <a:spcPts val="1455"/>
                        </a:lnSpc>
                        <a:spcAft>
                          <a:spcPts val="1000"/>
                        </a:spcAft>
                      </a:pPr>
                      <a:r>
                        <a:rPr lang="fr-FR" sz="700" b="1"/>
                        <a:t>8,14</a:t>
                      </a:r>
                      <a:endParaRPr lang="fr-FR" sz="700" b="1">
                        <a:latin typeface="Arial" pitchFamily="34"/>
                        <a:ea typeface="Calibri" pitchFamily="34"/>
                        <a:cs typeface="Arial" pitchFamily="34"/>
                      </a:endParaRPr>
                    </a:p>
                  </a:txBody>
                  <a:tcPr marL="0" marR="0" marT="0" marB="0" anchor="ctr"/>
                </a:tc>
                <a:tc>
                  <a:txBody>
                    <a:bodyPr/>
                    <a:lstStyle/>
                    <a:p>
                      <a:pPr marL="63495" lvl="0" algn="ctr">
                        <a:lnSpc>
                          <a:spcPts val="1455"/>
                        </a:lnSpc>
                        <a:spcAft>
                          <a:spcPts val="1000"/>
                        </a:spcAft>
                      </a:pPr>
                      <a:r>
                        <a:rPr lang="fr-FR" sz="700" b="1"/>
                        <a:t>8,91</a:t>
                      </a:r>
                      <a:endParaRPr lang="fr-FR" sz="700" b="1">
                        <a:latin typeface="Arial" pitchFamily="34"/>
                        <a:ea typeface="Calibri" pitchFamily="34"/>
                        <a:cs typeface="Arial" pitchFamily="34"/>
                      </a:endParaRPr>
                    </a:p>
                  </a:txBody>
                  <a:tcPr marL="0" marR="0" marT="0" marB="0" anchor="ctr"/>
                </a:tc>
                <a:tc>
                  <a:txBody>
                    <a:bodyPr/>
                    <a:lstStyle/>
                    <a:p>
                      <a:pPr marL="65407" lvl="0" algn="ctr">
                        <a:lnSpc>
                          <a:spcPts val="1455"/>
                        </a:lnSpc>
                        <a:spcAft>
                          <a:spcPts val="1000"/>
                        </a:spcAft>
                      </a:pPr>
                      <a:r>
                        <a:rPr lang="fr-FR" sz="700" b="1"/>
                        <a:t>10,</a:t>
                      </a:r>
                      <a:r>
                        <a:rPr lang="fr-FR" sz="700" b="1" spc="-10"/>
                        <a:t> </a:t>
                      </a:r>
                      <a:r>
                        <a:rPr lang="fr-FR" sz="700" b="1"/>
                        <a:t>32</a:t>
                      </a:r>
                      <a:endParaRPr lang="fr-FR" sz="700" b="1">
                        <a:latin typeface="Arial" pitchFamily="34"/>
                        <a:ea typeface="Calibri" pitchFamily="34"/>
                        <a:cs typeface="Arial" pitchFamily="34"/>
                      </a:endParaRPr>
                    </a:p>
                  </a:txBody>
                  <a:tcPr marL="0" marR="0" marT="0" marB="0" anchor="ctr"/>
                </a:tc>
                <a:tc>
                  <a:txBody>
                    <a:bodyPr/>
                    <a:lstStyle/>
                    <a:p>
                      <a:pPr marL="62865" lvl="0" algn="ctr">
                        <a:lnSpc>
                          <a:spcPts val="1455"/>
                        </a:lnSpc>
                        <a:spcAft>
                          <a:spcPts val="1000"/>
                        </a:spcAft>
                      </a:pPr>
                      <a:r>
                        <a:rPr lang="fr-FR" sz="700" b="1"/>
                        <a:t>11,22</a:t>
                      </a:r>
                      <a:endParaRPr lang="fr-FR" sz="700" b="1">
                        <a:latin typeface="Arial" pitchFamily="34"/>
                        <a:ea typeface="Calibri" pitchFamily="34"/>
                        <a:cs typeface="Arial" pitchFamily="34"/>
                      </a:endParaRPr>
                    </a:p>
                  </a:txBody>
                  <a:tcPr marL="0" marR="0" marT="0" marB="0" anchor="ctr"/>
                </a:tc>
                <a:tc>
                  <a:txBody>
                    <a:bodyPr/>
                    <a:lstStyle/>
                    <a:p>
                      <a:pPr marL="62234" lvl="0" algn="ctr">
                        <a:lnSpc>
                          <a:spcPts val="1455"/>
                        </a:lnSpc>
                        <a:spcAft>
                          <a:spcPts val="1000"/>
                        </a:spcAft>
                      </a:pPr>
                      <a:r>
                        <a:rPr lang="fr-FR" sz="700" b="1"/>
                        <a:t>8,29</a:t>
                      </a:r>
                      <a:endParaRPr lang="fr-FR" sz="700" b="1">
                        <a:latin typeface="Arial" pitchFamily="34"/>
                        <a:ea typeface="Calibri" pitchFamily="34"/>
                        <a:cs typeface="Arial" pitchFamily="34"/>
                      </a:endParaRPr>
                    </a:p>
                  </a:txBody>
                  <a:tcPr marL="0" marR="0" marT="0" marB="0" anchor="ctr"/>
                </a:tc>
                <a:tc>
                  <a:txBody>
                    <a:bodyPr/>
                    <a:lstStyle/>
                    <a:p>
                      <a:pPr marL="60963" lvl="0" algn="ctr">
                        <a:lnSpc>
                          <a:spcPts val="1455"/>
                        </a:lnSpc>
                        <a:spcAft>
                          <a:spcPts val="1000"/>
                        </a:spcAft>
                      </a:pPr>
                      <a:r>
                        <a:rPr lang="fr-FR" sz="700" b="1"/>
                        <a:t>10,03</a:t>
                      </a:r>
                      <a:endParaRPr lang="fr-FR" sz="700" b="1">
                        <a:latin typeface="Arial" pitchFamily="34"/>
                        <a:ea typeface="Calibri" pitchFamily="34"/>
                        <a:cs typeface="Arial" pitchFamily="34"/>
                      </a:endParaRPr>
                    </a:p>
                  </a:txBody>
                  <a:tcPr marL="0" marR="0" marT="0" marB="0" anchor="ctr"/>
                </a:tc>
                <a:tc>
                  <a:txBody>
                    <a:bodyPr/>
                    <a:lstStyle/>
                    <a:p>
                      <a:pPr marL="278763" lvl="0" algn="ctr">
                        <a:lnSpc>
                          <a:spcPts val="1455"/>
                        </a:lnSpc>
                        <a:spcAft>
                          <a:spcPts val="1000"/>
                        </a:spcAft>
                      </a:pPr>
                      <a:r>
                        <a:rPr lang="fr-FR" sz="700" b="1"/>
                        <a:t>86,88</a:t>
                      </a:r>
                      <a:endParaRPr lang="fr-FR" sz="700" b="1">
                        <a:latin typeface="Arial" pitchFamily="34"/>
                        <a:ea typeface="Calibri" pitchFamily="34"/>
                        <a:cs typeface="Arial" pitchFamily="34"/>
                      </a:endParaRPr>
                    </a:p>
                  </a:txBody>
                  <a:tcPr marL="0" marR="0" marT="0" marB="0" anchor="ctr"/>
                </a:tc>
                <a:extLst>
                  <a:ext uri="{0D108BD9-81ED-4DB2-BD59-A6C34878D82A}">
                    <a16:rowId xmlns:a16="http://schemas.microsoft.com/office/drawing/2014/main" val="3213453936"/>
                  </a:ext>
                </a:extLst>
              </a:tr>
              <a:tr h="141399">
                <a:tc>
                  <a:txBody>
                    <a:bodyPr/>
                    <a:lstStyle/>
                    <a:p>
                      <a:pPr marL="70481" lvl="0" algn="ctr">
                        <a:lnSpc>
                          <a:spcPct val="115000"/>
                        </a:lnSpc>
                        <a:spcBef>
                          <a:spcPts val="10"/>
                        </a:spcBef>
                        <a:spcAft>
                          <a:spcPts val="1000"/>
                        </a:spcAft>
                      </a:pPr>
                      <a:r>
                        <a:rPr lang="fr-FR" sz="700" b="1"/>
                        <a:t>Après</a:t>
                      </a:r>
                      <a:endParaRPr lang="fr-FR" sz="700" b="1">
                        <a:latin typeface="Arial" pitchFamily="34"/>
                        <a:ea typeface="Calibri" pitchFamily="34"/>
                        <a:cs typeface="Arial" pitchFamily="34"/>
                      </a:endParaRPr>
                    </a:p>
                  </a:txBody>
                  <a:tcPr marL="0" marR="0" marT="0" marB="0" anchor="ctr"/>
                </a:tc>
                <a:tc>
                  <a:txBody>
                    <a:bodyPr/>
                    <a:lstStyle/>
                    <a:p>
                      <a:pPr marL="67308" lvl="0" algn="ctr">
                        <a:lnSpc>
                          <a:spcPct val="115000"/>
                        </a:lnSpc>
                        <a:spcBef>
                          <a:spcPts val="10"/>
                        </a:spcBef>
                        <a:spcAft>
                          <a:spcPts val="1000"/>
                        </a:spcAft>
                      </a:pPr>
                      <a:r>
                        <a:rPr lang="fr-FR" sz="700" b="1"/>
                        <a:t>9,97</a:t>
                      </a:r>
                      <a:endParaRPr lang="fr-FR" sz="700" b="1">
                        <a:latin typeface="Arial" pitchFamily="34"/>
                        <a:ea typeface="Calibri" pitchFamily="34"/>
                        <a:cs typeface="Arial" pitchFamily="34"/>
                      </a:endParaRPr>
                    </a:p>
                  </a:txBody>
                  <a:tcPr marL="0" marR="0" marT="0" marB="0" anchor="ctr"/>
                </a:tc>
                <a:tc>
                  <a:txBody>
                    <a:bodyPr/>
                    <a:lstStyle/>
                    <a:p>
                      <a:pPr marL="66678" lvl="0" algn="ctr">
                        <a:lnSpc>
                          <a:spcPct val="115000"/>
                        </a:lnSpc>
                        <a:spcBef>
                          <a:spcPts val="10"/>
                        </a:spcBef>
                        <a:spcAft>
                          <a:spcPts val="1000"/>
                        </a:spcAft>
                      </a:pPr>
                      <a:r>
                        <a:rPr lang="fr-FR" sz="700" b="1"/>
                        <a:t>11,18</a:t>
                      </a:r>
                      <a:endParaRPr lang="fr-FR" sz="700" b="1">
                        <a:latin typeface="Arial" pitchFamily="34"/>
                        <a:ea typeface="Calibri" pitchFamily="34"/>
                        <a:cs typeface="Arial" pitchFamily="34"/>
                      </a:endParaRPr>
                    </a:p>
                  </a:txBody>
                  <a:tcPr marL="0" marR="0" marT="0" marB="0" anchor="ctr"/>
                </a:tc>
                <a:tc>
                  <a:txBody>
                    <a:bodyPr/>
                    <a:lstStyle/>
                    <a:p>
                      <a:pPr marL="66678" lvl="0" algn="ctr">
                        <a:lnSpc>
                          <a:spcPct val="115000"/>
                        </a:lnSpc>
                        <a:spcBef>
                          <a:spcPts val="10"/>
                        </a:spcBef>
                        <a:spcAft>
                          <a:spcPts val="1000"/>
                        </a:spcAft>
                      </a:pPr>
                      <a:r>
                        <a:rPr lang="fr-FR" sz="700" b="1"/>
                        <a:t>6,08</a:t>
                      </a:r>
                      <a:endParaRPr lang="fr-FR" sz="700" b="1">
                        <a:latin typeface="Arial" pitchFamily="34"/>
                        <a:ea typeface="Calibri" pitchFamily="34"/>
                        <a:cs typeface="Arial" pitchFamily="34"/>
                      </a:endParaRPr>
                    </a:p>
                  </a:txBody>
                  <a:tcPr marL="0" marR="0" marT="0" marB="0" anchor="ctr"/>
                </a:tc>
                <a:tc>
                  <a:txBody>
                    <a:bodyPr/>
                    <a:lstStyle/>
                    <a:p>
                      <a:pPr marL="65407" lvl="0" algn="ctr">
                        <a:lnSpc>
                          <a:spcPct val="115000"/>
                        </a:lnSpc>
                        <a:spcBef>
                          <a:spcPts val="10"/>
                        </a:spcBef>
                        <a:spcAft>
                          <a:spcPts val="1000"/>
                        </a:spcAft>
                      </a:pPr>
                      <a:r>
                        <a:rPr lang="fr-FR" sz="700" b="1"/>
                        <a:t>6,95</a:t>
                      </a:r>
                      <a:endParaRPr lang="fr-FR" sz="700" b="1">
                        <a:latin typeface="Arial" pitchFamily="34"/>
                        <a:ea typeface="Calibri" pitchFamily="34"/>
                        <a:cs typeface="Arial" pitchFamily="34"/>
                      </a:endParaRPr>
                    </a:p>
                  </a:txBody>
                  <a:tcPr marL="0" marR="0" marT="0" marB="0" anchor="ctr"/>
                </a:tc>
                <a:tc>
                  <a:txBody>
                    <a:bodyPr/>
                    <a:lstStyle/>
                    <a:p>
                      <a:pPr marL="64766" lvl="0" algn="ctr">
                        <a:lnSpc>
                          <a:spcPct val="115000"/>
                        </a:lnSpc>
                        <a:spcBef>
                          <a:spcPts val="10"/>
                        </a:spcBef>
                        <a:spcAft>
                          <a:spcPts val="1000"/>
                        </a:spcAft>
                      </a:pPr>
                      <a:r>
                        <a:rPr lang="fr-FR" sz="700" b="1"/>
                        <a:t>8,15</a:t>
                      </a:r>
                      <a:endParaRPr lang="fr-FR" sz="700" b="1">
                        <a:latin typeface="Arial" pitchFamily="34"/>
                        <a:ea typeface="Calibri" pitchFamily="34"/>
                        <a:cs typeface="Arial" pitchFamily="34"/>
                      </a:endParaRPr>
                    </a:p>
                  </a:txBody>
                  <a:tcPr marL="0" marR="0" marT="0" marB="0" anchor="ctr"/>
                </a:tc>
                <a:tc>
                  <a:txBody>
                    <a:bodyPr/>
                    <a:lstStyle/>
                    <a:p>
                      <a:pPr marL="63495" lvl="0" algn="ctr">
                        <a:lnSpc>
                          <a:spcPct val="115000"/>
                        </a:lnSpc>
                        <a:spcBef>
                          <a:spcPts val="10"/>
                        </a:spcBef>
                        <a:spcAft>
                          <a:spcPts val="1000"/>
                        </a:spcAft>
                      </a:pPr>
                      <a:r>
                        <a:rPr lang="fr-FR" sz="700" b="1"/>
                        <a:t>10,13</a:t>
                      </a:r>
                      <a:endParaRPr lang="fr-FR" sz="700" b="1">
                        <a:latin typeface="Arial" pitchFamily="34"/>
                        <a:ea typeface="Calibri" pitchFamily="34"/>
                        <a:cs typeface="Arial" pitchFamily="34"/>
                      </a:endParaRPr>
                    </a:p>
                  </a:txBody>
                  <a:tcPr marL="0" marR="0" marT="0" marB="0" anchor="ctr"/>
                </a:tc>
                <a:tc>
                  <a:txBody>
                    <a:bodyPr/>
                    <a:lstStyle/>
                    <a:p>
                      <a:pPr marL="65407" lvl="0" algn="ctr">
                        <a:lnSpc>
                          <a:spcPct val="115000"/>
                        </a:lnSpc>
                        <a:spcBef>
                          <a:spcPts val="10"/>
                        </a:spcBef>
                        <a:spcAft>
                          <a:spcPts val="1000"/>
                        </a:spcAft>
                      </a:pPr>
                      <a:r>
                        <a:rPr lang="fr-FR" sz="700" b="1"/>
                        <a:t>9,74</a:t>
                      </a:r>
                      <a:endParaRPr lang="fr-FR" sz="700" b="1">
                        <a:latin typeface="Arial" pitchFamily="34"/>
                        <a:ea typeface="Calibri" pitchFamily="34"/>
                        <a:cs typeface="Arial" pitchFamily="34"/>
                      </a:endParaRPr>
                    </a:p>
                  </a:txBody>
                  <a:tcPr marL="0" marR="0" marT="0" marB="0" anchor="ctr"/>
                </a:tc>
                <a:tc>
                  <a:txBody>
                    <a:bodyPr/>
                    <a:lstStyle/>
                    <a:p>
                      <a:pPr marL="62865" lvl="0" algn="ctr">
                        <a:lnSpc>
                          <a:spcPct val="115000"/>
                        </a:lnSpc>
                        <a:spcBef>
                          <a:spcPts val="10"/>
                        </a:spcBef>
                        <a:spcAft>
                          <a:spcPts val="1000"/>
                        </a:spcAft>
                      </a:pPr>
                      <a:r>
                        <a:rPr lang="fr-FR" sz="700" b="1"/>
                        <a:t>10,78</a:t>
                      </a:r>
                      <a:endParaRPr lang="fr-FR" sz="700" b="1">
                        <a:latin typeface="Arial" pitchFamily="34"/>
                        <a:ea typeface="Calibri" pitchFamily="34"/>
                        <a:cs typeface="Arial" pitchFamily="34"/>
                      </a:endParaRPr>
                    </a:p>
                  </a:txBody>
                  <a:tcPr marL="0" marR="0" marT="0" marB="0" anchor="ctr"/>
                </a:tc>
                <a:tc>
                  <a:txBody>
                    <a:bodyPr/>
                    <a:lstStyle/>
                    <a:p>
                      <a:pPr marL="62234" lvl="0" algn="ctr">
                        <a:lnSpc>
                          <a:spcPct val="115000"/>
                        </a:lnSpc>
                        <a:spcBef>
                          <a:spcPts val="10"/>
                        </a:spcBef>
                        <a:spcAft>
                          <a:spcPts val="1000"/>
                        </a:spcAft>
                      </a:pPr>
                      <a:r>
                        <a:rPr lang="fr-FR" sz="700" b="1"/>
                        <a:t>11,5</a:t>
                      </a:r>
                      <a:endParaRPr lang="fr-FR" sz="700" b="1">
                        <a:latin typeface="Arial" pitchFamily="34"/>
                        <a:ea typeface="Calibri" pitchFamily="34"/>
                        <a:cs typeface="Arial" pitchFamily="34"/>
                      </a:endParaRPr>
                    </a:p>
                  </a:txBody>
                  <a:tcPr marL="0" marR="0" marT="0" marB="0" anchor="ctr"/>
                </a:tc>
                <a:tc>
                  <a:txBody>
                    <a:bodyPr/>
                    <a:lstStyle/>
                    <a:p>
                      <a:pPr marL="60963" lvl="0" algn="ctr">
                        <a:lnSpc>
                          <a:spcPct val="115000"/>
                        </a:lnSpc>
                        <a:spcBef>
                          <a:spcPts val="10"/>
                        </a:spcBef>
                        <a:spcAft>
                          <a:spcPts val="1000"/>
                        </a:spcAft>
                      </a:pPr>
                      <a:r>
                        <a:rPr lang="fr-FR" sz="700" b="1"/>
                        <a:t>11,44</a:t>
                      </a:r>
                      <a:endParaRPr lang="fr-FR" sz="700" b="1">
                        <a:latin typeface="Arial" pitchFamily="34"/>
                        <a:ea typeface="Calibri" pitchFamily="34"/>
                        <a:cs typeface="Arial" pitchFamily="34"/>
                      </a:endParaRPr>
                    </a:p>
                  </a:txBody>
                  <a:tcPr marL="0" marR="0" marT="0" marB="0" anchor="ctr"/>
                </a:tc>
                <a:tc>
                  <a:txBody>
                    <a:bodyPr/>
                    <a:lstStyle/>
                    <a:p>
                      <a:pPr marL="278763" lvl="0" algn="ctr">
                        <a:lnSpc>
                          <a:spcPct val="115000"/>
                        </a:lnSpc>
                        <a:spcBef>
                          <a:spcPts val="10"/>
                        </a:spcBef>
                        <a:spcAft>
                          <a:spcPts val="1000"/>
                        </a:spcAft>
                      </a:pPr>
                      <a:r>
                        <a:rPr lang="fr-FR" sz="700" b="1"/>
                        <a:t>95,92</a:t>
                      </a:r>
                      <a:endParaRPr lang="fr-FR" sz="700" b="1">
                        <a:latin typeface="Arial" pitchFamily="34"/>
                        <a:ea typeface="Calibri" pitchFamily="34"/>
                        <a:cs typeface="Arial" pitchFamily="34"/>
                      </a:endParaRPr>
                    </a:p>
                  </a:txBody>
                  <a:tcPr marL="0" marR="0" marT="0" marB="0" anchor="ctr"/>
                </a:tc>
                <a:extLst>
                  <a:ext uri="{0D108BD9-81ED-4DB2-BD59-A6C34878D82A}">
                    <a16:rowId xmlns:a16="http://schemas.microsoft.com/office/drawing/2014/main" val="3222632238"/>
                  </a:ext>
                </a:extLst>
              </a:tr>
              <a:tr h="450158">
                <a:tc>
                  <a:txBody>
                    <a:bodyPr/>
                    <a:lstStyle/>
                    <a:p>
                      <a:pPr marL="70481" marR="58421" lvl="0" algn="ctr">
                        <a:lnSpc>
                          <a:spcPct val="115000"/>
                        </a:lnSpc>
                        <a:spcBef>
                          <a:spcPts val="10"/>
                        </a:spcBef>
                        <a:spcAft>
                          <a:spcPts val="1000"/>
                        </a:spcAft>
                      </a:pPr>
                      <a:r>
                        <a:rPr lang="fr-FR" sz="700" b="1" dirty="0"/>
                        <a:t>La différence</a:t>
                      </a:r>
                      <a:r>
                        <a:rPr lang="fr-FR" sz="700" b="1" spc="5" dirty="0"/>
                        <a:t> </a:t>
                      </a:r>
                      <a:r>
                        <a:rPr lang="fr-FR" sz="700" b="1" spc="-5" dirty="0"/>
                        <a:t>d’épaisseurs osseuse (mm)</a:t>
                      </a:r>
                      <a:r>
                        <a:rPr lang="fr-FR" sz="700" b="1" dirty="0"/>
                        <a:t>.</a:t>
                      </a:r>
                      <a:endParaRPr lang="fr-FR" sz="700" b="1" dirty="0">
                        <a:latin typeface="Arial" pitchFamily="34"/>
                        <a:ea typeface="Calibri" pitchFamily="34"/>
                        <a:cs typeface="Arial" pitchFamily="34"/>
                      </a:endParaRPr>
                    </a:p>
                  </a:txBody>
                  <a:tcPr marL="0" marR="0" marT="0" marB="0" anchor="ctr"/>
                </a:tc>
                <a:tc>
                  <a:txBody>
                    <a:bodyPr/>
                    <a:lstStyle/>
                    <a:p>
                      <a:pPr marL="67308" lvl="0" algn="ctr">
                        <a:lnSpc>
                          <a:spcPct val="115000"/>
                        </a:lnSpc>
                        <a:spcBef>
                          <a:spcPts val="10"/>
                        </a:spcBef>
                        <a:spcAft>
                          <a:spcPts val="1000"/>
                        </a:spcAft>
                      </a:pPr>
                      <a:r>
                        <a:rPr lang="fr-FR" sz="700" b="1"/>
                        <a:t>2,25</a:t>
                      </a:r>
                      <a:endParaRPr lang="fr-FR" sz="700" b="1">
                        <a:latin typeface="Arial" pitchFamily="34"/>
                        <a:ea typeface="Calibri" pitchFamily="34"/>
                        <a:cs typeface="Arial" pitchFamily="34"/>
                      </a:endParaRPr>
                    </a:p>
                  </a:txBody>
                  <a:tcPr marL="0" marR="0" marT="0" marB="0" anchor="ctr"/>
                </a:tc>
                <a:tc>
                  <a:txBody>
                    <a:bodyPr/>
                    <a:lstStyle/>
                    <a:p>
                      <a:pPr marL="66678" lvl="0" algn="ctr">
                        <a:lnSpc>
                          <a:spcPct val="115000"/>
                        </a:lnSpc>
                        <a:spcBef>
                          <a:spcPts val="10"/>
                        </a:spcBef>
                        <a:spcAft>
                          <a:spcPts val="1000"/>
                        </a:spcAft>
                      </a:pPr>
                      <a:r>
                        <a:rPr lang="fr-FR" sz="700" b="1" dirty="0"/>
                        <a:t>2,14</a:t>
                      </a:r>
                      <a:endParaRPr lang="fr-FR" sz="700" b="1" dirty="0">
                        <a:latin typeface="Arial" pitchFamily="34"/>
                        <a:ea typeface="Calibri" pitchFamily="34"/>
                        <a:cs typeface="Arial" pitchFamily="34"/>
                      </a:endParaRPr>
                    </a:p>
                  </a:txBody>
                  <a:tcPr marL="0" marR="0" marT="0" marB="0" anchor="ctr"/>
                </a:tc>
                <a:tc>
                  <a:txBody>
                    <a:bodyPr/>
                    <a:lstStyle/>
                    <a:p>
                      <a:pPr marL="66678" lvl="0" algn="ctr">
                        <a:lnSpc>
                          <a:spcPct val="115000"/>
                        </a:lnSpc>
                        <a:spcBef>
                          <a:spcPts val="10"/>
                        </a:spcBef>
                        <a:spcAft>
                          <a:spcPts val="1000"/>
                        </a:spcAft>
                      </a:pPr>
                      <a:r>
                        <a:rPr lang="fr-FR" sz="700" b="1"/>
                        <a:t>-0,48</a:t>
                      </a:r>
                      <a:endParaRPr lang="fr-FR" sz="700" b="1">
                        <a:latin typeface="Arial" pitchFamily="34"/>
                        <a:ea typeface="Calibri" pitchFamily="34"/>
                        <a:cs typeface="Arial" pitchFamily="34"/>
                      </a:endParaRPr>
                    </a:p>
                  </a:txBody>
                  <a:tcPr marL="0" marR="0" marT="0" marB="0" anchor="ctr"/>
                </a:tc>
                <a:tc>
                  <a:txBody>
                    <a:bodyPr/>
                    <a:lstStyle/>
                    <a:p>
                      <a:pPr marL="65407" lvl="0" algn="ctr">
                        <a:lnSpc>
                          <a:spcPct val="115000"/>
                        </a:lnSpc>
                        <a:spcBef>
                          <a:spcPts val="10"/>
                        </a:spcBef>
                        <a:spcAft>
                          <a:spcPts val="1000"/>
                        </a:spcAft>
                      </a:pPr>
                      <a:r>
                        <a:rPr lang="fr-FR" sz="700" b="1"/>
                        <a:t>0,3</a:t>
                      </a:r>
                      <a:endParaRPr lang="fr-FR" sz="700" b="1">
                        <a:latin typeface="Arial" pitchFamily="34"/>
                        <a:ea typeface="Calibri" pitchFamily="34"/>
                        <a:cs typeface="Arial" pitchFamily="34"/>
                      </a:endParaRPr>
                    </a:p>
                  </a:txBody>
                  <a:tcPr marL="0" marR="0" marT="0" marB="0" anchor="ctr"/>
                </a:tc>
                <a:tc>
                  <a:txBody>
                    <a:bodyPr/>
                    <a:lstStyle/>
                    <a:p>
                      <a:pPr marL="64766" lvl="0" algn="ctr">
                        <a:lnSpc>
                          <a:spcPct val="115000"/>
                        </a:lnSpc>
                        <a:spcBef>
                          <a:spcPts val="10"/>
                        </a:spcBef>
                        <a:spcAft>
                          <a:spcPts val="1000"/>
                        </a:spcAft>
                      </a:pPr>
                      <a:r>
                        <a:rPr lang="fr-FR" sz="700" b="1"/>
                        <a:t>0,01</a:t>
                      </a:r>
                      <a:endParaRPr lang="fr-FR" sz="700" b="1">
                        <a:latin typeface="Arial" pitchFamily="34"/>
                        <a:ea typeface="Calibri" pitchFamily="34"/>
                        <a:cs typeface="Arial" pitchFamily="34"/>
                      </a:endParaRPr>
                    </a:p>
                  </a:txBody>
                  <a:tcPr marL="0" marR="0" marT="0" marB="0" anchor="ctr"/>
                </a:tc>
                <a:tc>
                  <a:txBody>
                    <a:bodyPr/>
                    <a:lstStyle/>
                    <a:p>
                      <a:pPr marL="63495" lvl="0" algn="ctr">
                        <a:lnSpc>
                          <a:spcPct val="115000"/>
                        </a:lnSpc>
                        <a:spcBef>
                          <a:spcPts val="10"/>
                        </a:spcBef>
                        <a:spcAft>
                          <a:spcPts val="1000"/>
                        </a:spcAft>
                      </a:pPr>
                      <a:r>
                        <a:rPr lang="fr-FR" sz="700" b="1"/>
                        <a:t>1,22</a:t>
                      </a:r>
                      <a:endParaRPr lang="fr-FR" sz="700" b="1">
                        <a:latin typeface="Arial" pitchFamily="34"/>
                        <a:ea typeface="Calibri" pitchFamily="34"/>
                        <a:cs typeface="Arial" pitchFamily="34"/>
                      </a:endParaRPr>
                    </a:p>
                  </a:txBody>
                  <a:tcPr marL="0" marR="0" marT="0" marB="0" anchor="ctr"/>
                </a:tc>
                <a:tc>
                  <a:txBody>
                    <a:bodyPr/>
                    <a:lstStyle/>
                    <a:p>
                      <a:pPr marL="65407" lvl="0" algn="ctr">
                        <a:lnSpc>
                          <a:spcPct val="115000"/>
                        </a:lnSpc>
                        <a:spcBef>
                          <a:spcPts val="10"/>
                        </a:spcBef>
                        <a:spcAft>
                          <a:spcPts val="1000"/>
                        </a:spcAft>
                      </a:pPr>
                      <a:r>
                        <a:rPr lang="fr-FR" sz="700" b="1"/>
                        <a:t>-0,58</a:t>
                      </a:r>
                      <a:endParaRPr lang="fr-FR" sz="700" b="1">
                        <a:latin typeface="Arial" pitchFamily="34"/>
                        <a:ea typeface="Calibri" pitchFamily="34"/>
                        <a:cs typeface="Arial" pitchFamily="34"/>
                      </a:endParaRPr>
                    </a:p>
                  </a:txBody>
                  <a:tcPr marL="0" marR="0" marT="0" marB="0" anchor="ctr"/>
                </a:tc>
                <a:tc>
                  <a:txBody>
                    <a:bodyPr/>
                    <a:lstStyle/>
                    <a:p>
                      <a:pPr marL="62865" lvl="0" algn="ctr">
                        <a:lnSpc>
                          <a:spcPct val="115000"/>
                        </a:lnSpc>
                        <a:spcBef>
                          <a:spcPts val="10"/>
                        </a:spcBef>
                        <a:spcAft>
                          <a:spcPts val="1000"/>
                        </a:spcAft>
                      </a:pPr>
                      <a:r>
                        <a:rPr lang="fr-FR" sz="700" b="1"/>
                        <a:t>-0</a:t>
                      </a:r>
                      <a:r>
                        <a:rPr lang="fr-FR" sz="700" b="1" spc="-10"/>
                        <a:t> </a:t>
                      </a:r>
                      <a:r>
                        <a:rPr lang="fr-FR" sz="700" b="1"/>
                        <a:t>,44</a:t>
                      </a:r>
                      <a:endParaRPr lang="fr-FR" sz="700" b="1">
                        <a:latin typeface="Arial" pitchFamily="34"/>
                        <a:ea typeface="Calibri" pitchFamily="34"/>
                        <a:cs typeface="Arial" pitchFamily="34"/>
                      </a:endParaRPr>
                    </a:p>
                  </a:txBody>
                  <a:tcPr marL="0" marR="0" marT="0" marB="0" anchor="ctr"/>
                </a:tc>
                <a:tc>
                  <a:txBody>
                    <a:bodyPr/>
                    <a:lstStyle/>
                    <a:p>
                      <a:pPr marL="62234" lvl="0" algn="ctr">
                        <a:lnSpc>
                          <a:spcPct val="115000"/>
                        </a:lnSpc>
                        <a:spcBef>
                          <a:spcPts val="10"/>
                        </a:spcBef>
                        <a:spcAft>
                          <a:spcPts val="1000"/>
                        </a:spcAft>
                      </a:pPr>
                      <a:r>
                        <a:rPr lang="fr-FR" sz="700" b="1"/>
                        <a:t>3,21</a:t>
                      </a:r>
                      <a:endParaRPr lang="fr-FR" sz="700" b="1">
                        <a:latin typeface="Arial" pitchFamily="34"/>
                        <a:ea typeface="Calibri" pitchFamily="34"/>
                        <a:cs typeface="Arial" pitchFamily="34"/>
                      </a:endParaRPr>
                    </a:p>
                  </a:txBody>
                  <a:tcPr marL="0" marR="0" marT="0" marB="0" anchor="ctr"/>
                </a:tc>
                <a:tc>
                  <a:txBody>
                    <a:bodyPr/>
                    <a:lstStyle/>
                    <a:p>
                      <a:pPr marL="60963" lvl="0" algn="ctr">
                        <a:lnSpc>
                          <a:spcPct val="115000"/>
                        </a:lnSpc>
                        <a:spcBef>
                          <a:spcPts val="10"/>
                        </a:spcBef>
                        <a:spcAft>
                          <a:spcPts val="1000"/>
                        </a:spcAft>
                      </a:pPr>
                      <a:r>
                        <a:rPr lang="fr-FR" sz="700" b="1"/>
                        <a:t>1,41</a:t>
                      </a:r>
                      <a:endParaRPr lang="fr-FR" sz="700" b="1">
                        <a:latin typeface="Arial" pitchFamily="34"/>
                        <a:ea typeface="Calibri" pitchFamily="34"/>
                        <a:cs typeface="Arial" pitchFamily="34"/>
                      </a:endParaRPr>
                    </a:p>
                  </a:txBody>
                  <a:tcPr marL="0" marR="0" marT="0" marB="0" anchor="ctr"/>
                </a:tc>
                <a:tc>
                  <a:txBody>
                    <a:bodyPr/>
                    <a:lstStyle/>
                    <a:p>
                      <a:pPr marR="313694" lvl="0" algn="ctr">
                        <a:lnSpc>
                          <a:spcPct val="115000"/>
                        </a:lnSpc>
                        <a:spcBef>
                          <a:spcPts val="10"/>
                        </a:spcBef>
                        <a:spcAft>
                          <a:spcPts val="1000"/>
                        </a:spcAft>
                      </a:pPr>
                      <a:r>
                        <a:rPr lang="fr-FR" sz="1100" b="1" dirty="0">
                          <a:solidFill>
                            <a:srgbClr val="FF0000"/>
                          </a:solidFill>
                        </a:rPr>
                        <a:t>+9,04</a:t>
                      </a:r>
                      <a:endParaRPr lang="fr-FR" sz="1100" b="1" dirty="0">
                        <a:solidFill>
                          <a:srgbClr val="FF0000"/>
                        </a:solidFill>
                        <a:latin typeface="Arial" pitchFamily="34"/>
                        <a:ea typeface="Calibri" pitchFamily="34"/>
                        <a:cs typeface="Arial" pitchFamily="34"/>
                      </a:endParaRPr>
                    </a:p>
                  </a:txBody>
                  <a:tcPr marL="0" marR="0" marT="0" marB="0" anchor="ctr"/>
                </a:tc>
                <a:extLst>
                  <a:ext uri="{0D108BD9-81ED-4DB2-BD59-A6C34878D82A}">
                    <a16:rowId xmlns:a16="http://schemas.microsoft.com/office/drawing/2014/main" val="1590546054"/>
                  </a:ext>
                </a:extLst>
              </a:tr>
            </a:tbl>
          </a:graphicData>
        </a:graphic>
      </p:graphicFrame>
      <p:sp>
        <p:nvSpPr>
          <p:cNvPr id="63" name="TextBox 66">
            <a:extLst>
              <a:ext uri="{FF2B5EF4-FFF2-40B4-BE49-F238E27FC236}">
                <a16:creationId xmlns:a16="http://schemas.microsoft.com/office/drawing/2014/main" id="{B544B226-AF56-79E1-B9A3-F2C6DAAFDAFF}"/>
              </a:ext>
            </a:extLst>
          </p:cNvPr>
          <p:cNvSpPr txBox="1"/>
          <p:nvPr/>
        </p:nvSpPr>
        <p:spPr>
          <a:xfrm>
            <a:off x="4819400" y="-53090"/>
            <a:ext cx="7704158" cy="707882"/>
          </a:xfrm>
          <a:prstGeom prst="rect">
            <a:avLst/>
          </a:prstGeom>
          <a:noFill/>
          <a:ln cap="flat">
            <a:noFill/>
          </a:ln>
        </p:spPr>
        <p:txBody>
          <a:bodyPr vert="horz" wrap="square" lIns="91440" tIns="45720" rIns="91440" bIns="45720" anchor="t" anchorCtr="1" compatLnSpc="1">
            <a:spAutoFit/>
          </a:bodyPr>
          <a:lstStyle/>
          <a:p>
            <a:pPr marL="323999" marR="576675"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a:ln>
                  <a:solidFill>
                    <a:srgbClr val="0070C0"/>
                  </a:solidFill>
                </a:ln>
                <a:solidFill>
                  <a:srgbClr val="FFFF00"/>
                </a:solidFill>
                <a:effectLst>
                  <a:outerShdw dist="38096" dir="2700000">
                    <a:srgbClr val="000000"/>
                  </a:outerShdw>
                </a:effectLst>
                <a:uFillTx/>
                <a:latin typeface="Eras Bold ITC" pitchFamily="34"/>
                <a:cs typeface="Aharoni" pitchFamily="2"/>
              </a:rPr>
              <a:t>Réévaluation radiologique de la réponse osseuse après traitement orthodontique accéléré.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0"/>
                                          </p:val>
                                        </p:tav>
                                        <p:tav tm="100000">
                                          <p:val>
                                            <p:strVal val="#ppt_w"/>
                                          </p:val>
                                        </p:tav>
                                      </p:tavLst>
                                    </p:anim>
                                    <p:anim calcmode="lin" valueType="num">
                                      <p:cBhvr>
                                        <p:cTn id="8" dur="500" fill="hold"/>
                                        <p:tgtEl>
                                          <p:spTgt spid="18"/>
                                        </p:tgtEl>
                                        <p:attrNameLst>
                                          <p:attrName>ppt_h</p:attrName>
                                        </p:attrNameLst>
                                      </p:cBhvr>
                                      <p:tavLst>
                                        <p:tav tm="0">
                                          <p:val>
                                            <p:str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1" presetClass="exit" presetSubtype="0" fill="hold" nodeType="withEffect">
                                  <p:stCondLst>
                                    <p:cond delay="0"/>
                                  </p:stCondLst>
                                  <p:childTnLst>
                                    <p:set>
                                      <p:cBhvr>
                                        <p:cTn id="1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24SFODF_gabarit%5b1%5d%20(1)</Template>
  <TotalTime>115</TotalTime>
  <Words>845</Words>
  <Application>Microsoft Office PowerPoint</Application>
  <PresentationFormat>Widescreen</PresentationFormat>
  <Paragraphs>89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Eras Bold ITC</vt:lpstr>
      <vt:lpstr>Times New Roman</vt:lpstr>
      <vt:lpstr>Thème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NABI</dc:creator>
  <cp:lastModifiedBy>FATIMA NABI</cp:lastModifiedBy>
  <cp:revision>7</cp:revision>
  <dcterms:created xsi:type="dcterms:W3CDTF">2024-03-19T13:32:52Z</dcterms:created>
  <dcterms:modified xsi:type="dcterms:W3CDTF">2024-03-30T21:37:59Z</dcterms:modified>
</cp:coreProperties>
</file>